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59" r:id="rId4"/>
    <p:sldId id="302" r:id="rId5"/>
    <p:sldId id="261" r:id="rId6"/>
    <p:sldId id="262" r:id="rId7"/>
    <p:sldId id="263" r:id="rId8"/>
    <p:sldId id="264" r:id="rId9"/>
    <p:sldId id="265" r:id="rId10"/>
    <p:sldId id="303" r:id="rId11"/>
    <p:sldId id="266" r:id="rId12"/>
    <p:sldId id="267" r:id="rId13"/>
    <p:sldId id="31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6" r:id="rId22"/>
    <p:sldId id="307" r:id="rId23"/>
    <p:sldId id="308" r:id="rId24"/>
    <p:sldId id="309" r:id="rId25"/>
    <p:sldId id="275" r:id="rId26"/>
    <p:sldId id="276" r:id="rId27"/>
    <p:sldId id="310" r:id="rId28"/>
    <p:sldId id="311" r:id="rId29"/>
    <p:sldId id="312" r:id="rId30"/>
    <p:sldId id="314" r:id="rId31"/>
    <p:sldId id="279" r:id="rId32"/>
    <p:sldId id="280" r:id="rId33"/>
    <p:sldId id="281" r:id="rId34"/>
    <p:sldId id="296" r:id="rId35"/>
    <p:sldId id="298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ri Robinette" initials="" lastIdx="2" clrIdx="0"/>
  <p:cmAuthor id="1" name="Allison Lolley" initials="AL" lastIdx="31" clrIdx="1">
    <p:extLst>
      <p:ext uri="{19B8F6BF-5375-455C-9EA6-DF929625EA0E}">
        <p15:presenceInfo xmlns:p15="http://schemas.microsoft.com/office/powerpoint/2012/main" userId="S::alolley@hioscar.com::318e9675-e0fa-4f1a-b5cb-3272747040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6"/>
    <p:restoredTop sz="94779"/>
  </p:normalViewPr>
  <p:slideViewPr>
    <p:cSldViewPr snapToGrid="0">
      <p:cViewPr varScale="1">
        <p:scale>
          <a:sx n="81" d="100"/>
          <a:sy n="81" d="100"/>
        </p:scale>
        <p:origin x="102" y="10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5f31924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e5f31924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55c538ac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55c538ac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733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3edf76463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3edf76463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3edf76463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3edf76463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78b14585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e78b14585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45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629bfffc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629bfffc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55c538ac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55c538ac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ff13d1a1c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dff13d1a1c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3edf76463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3edf76463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b822bf0d57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b822bf0d57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822bf0d5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822bf0d5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ff13d1a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ff13d1a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822bf0d57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822bf0d57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b822bf0d5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b822bf0d57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b822bf0d5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b822bf0d57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822bf0d57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b822bf0d57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389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78b14585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e78b14585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795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e54331161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e54331161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54331161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54331161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67048d1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e67048d1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ff13d1a1c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ff13d1a1c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146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54331161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54331161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56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29bfffc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629bfffc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f13d1a1c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6788C-51FD-4788-9854-DA9A14121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54331117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54331117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629bfffc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629bfffc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once you have selected to enroll a new policy, we need to make sure the MM is eligible to enroll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3edf76463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3edf76463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through step 1-8, adv now there are 2 options for MM’s to enroll either ON or OFF ex. Lets take a look at OFF exchange first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629bfffc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629bfffc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ff13d1a1c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ff13d1a1c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5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f-brokercommisions@plusoscar.com" TargetMode="External"/><Relationship Id="rId5" Type="http://schemas.openxmlformats.org/officeDocument/2006/relationships/image" Target="../media/image46.png"/><Relationship Id="rId4" Type="http://schemas.openxmlformats.org/officeDocument/2006/relationships/hyperlink" Target="mailto:hf-brokers@plusoscar.com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hyperlink" Target="https://hioscar.zendesk.com/hc/en-u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HFBroker@HF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myahpla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yhfhp.org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1191491" y="1552275"/>
            <a:ext cx="6442363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Individual and Family Plans Quoting &amp; Enrollment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Broker Training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2021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/>
          </a:p>
        </p:txBody>
      </p:sp>
      <p:sp>
        <p:nvSpPr>
          <p:cNvPr id="57" name="Google Shape;57;p1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1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325" y="223025"/>
            <a:ext cx="2433981" cy="9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850" y="223025"/>
            <a:ext cx="2094575" cy="8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9F6689-C18A-4C9F-AB62-6355D71E6389}"/>
              </a:ext>
            </a:extLst>
          </p:cNvPr>
          <p:cNvSpPr txBox="1"/>
          <p:nvPr/>
        </p:nvSpPr>
        <p:spPr>
          <a:xfrm>
            <a:off x="7901534" y="4732544"/>
            <a:ext cx="537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10142021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7"/>
          <p:cNvPicPr preferRelativeResize="0"/>
          <p:nvPr/>
        </p:nvPicPr>
        <p:blipFill rotWithShape="1">
          <a:blip r:embed="rId3">
            <a:alphaModFix/>
          </a:blip>
          <a:srcRect l="50139"/>
          <a:stretch/>
        </p:blipFill>
        <p:spPr>
          <a:xfrm>
            <a:off x="204624" y="1028575"/>
            <a:ext cx="2618474" cy="3271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43550" y="22187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Enrolling: Off Exchange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2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8" name="Google Shape;248;p2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0" name="Google Shape;2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9668" y="1648918"/>
            <a:ext cx="1237307" cy="2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/>
          <p:nvPr/>
        </p:nvSpPr>
        <p:spPr>
          <a:xfrm>
            <a:off x="1349594" y="1627448"/>
            <a:ext cx="671076" cy="3066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"/>
          <p:cNvSpPr/>
          <p:nvPr/>
        </p:nvSpPr>
        <p:spPr>
          <a:xfrm rot="5397869">
            <a:off x="1640181" y="2412550"/>
            <a:ext cx="2904001" cy="294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/>
          <p:cNvSpPr txBox="1"/>
          <p:nvPr/>
        </p:nvSpPr>
        <p:spPr>
          <a:xfrm>
            <a:off x="5420548" y="1623425"/>
            <a:ext cx="27639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latin typeface="Roboto"/>
                <a:ea typeface="Roboto"/>
                <a:cs typeface="Roboto"/>
                <a:sym typeface="Roboto"/>
              </a:rPr>
              <a:t>Note</a:t>
            </a:r>
            <a:r>
              <a:rPr lang="en" i="1" dirty="0">
                <a:latin typeface="Roboto"/>
                <a:ea typeface="Roboto"/>
                <a:cs typeface="Roboto"/>
                <a:sym typeface="Roboto"/>
              </a:rPr>
              <a:t>: You can use the toggle to switch between On Exchange, Off Exchange, or All Plans if the member is eligible</a:t>
            </a:r>
            <a:endParaRPr i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DA5AC-103C-49C3-B064-2A8D04B22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6854" y="1315800"/>
            <a:ext cx="2073992" cy="2609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99D6B8-78B0-4860-873D-F041A3ED6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2342" y="1745673"/>
            <a:ext cx="343810" cy="1093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7C3950-4A0C-4771-AB7D-DAFDD4D9223F}"/>
              </a:ext>
            </a:extLst>
          </p:cNvPr>
          <p:cNvSpPr/>
          <p:nvPr/>
        </p:nvSpPr>
        <p:spPr>
          <a:xfrm>
            <a:off x="2068223" y="1687830"/>
            <a:ext cx="508752" cy="21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oogle Shape;187;p23">
            <a:extLst>
              <a:ext uri="{FF2B5EF4-FFF2-40B4-BE49-F238E27FC236}">
                <a16:creationId xmlns:a16="http://schemas.microsoft.com/office/drawing/2014/main" id="{791A8720-ABE5-46CE-BB31-696350FF4E68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728774" flipH="1">
            <a:off x="2042083" y="1485973"/>
            <a:ext cx="1464541" cy="29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86;p28">
            <a:extLst>
              <a:ext uri="{FF2B5EF4-FFF2-40B4-BE49-F238E27FC236}">
                <a16:creationId xmlns:a16="http://schemas.microsoft.com/office/drawing/2014/main" id="{4458FA7B-54A8-5446-BE0E-DF29E16E5404}"/>
              </a:ext>
            </a:extLst>
          </p:cNvPr>
          <p:cNvSpPr txBox="1"/>
          <p:nvPr/>
        </p:nvSpPr>
        <p:spPr>
          <a:xfrm>
            <a:off x="2506180" y="4560790"/>
            <a:ext cx="4131639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/>
              <a:t>For demonstration purposes ONLY, sample plan data is shown above</a:t>
            </a:r>
            <a:endParaRPr sz="900" i="1" dirty="0"/>
          </a:p>
        </p:txBody>
      </p:sp>
    </p:spTree>
    <p:extLst>
      <p:ext uri="{BB962C8B-B14F-4D97-AF65-F5344CB8AC3E}">
        <p14:creationId xmlns:p14="http://schemas.microsoft.com/office/powerpoint/2010/main" val="130419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60087" y="2301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Off Exchange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2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9" name="Google Shape;199;p2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24"/>
          <p:cNvSpPr/>
          <p:nvPr/>
        </p:nvSpPr>
        <p:spPr>
          <a:xfrm>
            <a:off x="452575" y="962975"/>
            <a:ext cx="339900" cy="1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920625"/>
            <a:ext cx="3598634" cy="342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3" name="Google Shape;203;p24"/>
          <p:cNvSpPr txBox="1"/>
          <p:nvPr/>
        </p:nvSpPr>
        <p:spPr>
          <a:xfrm>
            <a:off x="4803487" y="1255759"/>
            <a:ext cx="44364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sym typeface="Roboto"/>
              </a:rPr>
              <a:t>4.    Complete the subscriber information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" dirty="0">
                <a:latin typeface="Roboto"/>
                <a:ea typeface="Roboto"/>
                <a:sym typeface="Roboto"/>
              </a:rPr>
              <a:t>5.    </a:t>
            </a:r>
            <a:r>
              <a:rPr lang="en-US" dirty="0">
                <a:latin typeface="Roboto"/>
                <a:ea typeface="Roboto"/>
                <a:sym typeface="Roboto"/>
              </a:rPr>
              <a:t>Select “Next review”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898675" y="9424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8525" y="943758"/>
            <a:ext cx="381000" cy="9196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/>
          <p:nvPr/>
        </p:nvSpPr>
        <p:spPr>
          <a:xfrm>
            <a:off x="3028400" y="942475"/>
            <a:ext cx="419400" cy="1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73C07-41D0-A24C-9846-E9E79635015F}"/>
              </a:ext>
            </a:extLst>
          </p:cNvPr>
          <p:cNvSpPr txBox="1"/>
          <p:nvPr/>
        </p:nvSpPr>
        <p:spPr>
          <a:xfrm>
            <a:off x="1708038" y="1142601"/>
            <a:ext cx="1700487" cy="1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" u="sng" dirty="0">
                <a:solidFill>
                  <a:schemeClr val="accent1">
                    <a:lumMod val="75000"/>
                  </a:schemeClr>
                </a:solidFill>
              </a:rPr>
              <a:t>Individual coverage</a:t>
            </a:r>
            <a:r>
              <a:rPr lang="en-US" sz="3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50" dirty="0">
                <a:solidFill>
                  <a:schemeClr val="bg2"/>
                </a:solidFill>
              </a:rPr>
              <a:t>with </a:t>
            </a:r>
            <a:r>
              <a:rPr lang="en-US" sz="350" u="sng" dirty="0">
                <a:solidFill>
                  <a:schemeClr val="accent1">
                    <a:lumMod val="75000"/>
                  </a:schemeClr>
                </a:solidFill>
              </a:rPr>
              <a:t>Health First Silver HMO</a:t>
            </a:r>
            <a:r>
              <a:rPr lang="en-US" sz="3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50" dirty="0">
                <a:solidFill>
                  <a:schemeClr val="bg2"/>
                </a:solidFill>
              </a:rPr>
              <a:t>and a premium of </a:t>
            </a:r>
            <a:r>
              <a:rPr lang="en-US" sz="350" u="sng" dirty="0">
                <a:solidFill>
                  <a:schemeClr val="accent1">
                    <a:lumMod val="75000"/>
                  </a:schemeClr>
                </a:solidFill>
              </a:rPr>
              <a:t>$599.46</a:t>
            </a:r>
          </a:p>
        </p:txBody>
      </p:sp>
      <p:sp>
        <p:nvSpPr>
          <p:cNvPr id="16" name="Google Shape;286;p28">
            <a:extLst>
              <a:ext uri="{FF2B5EF4-FFF2-40B4-BE49-F238E27FC236}">
                <a16:creationId xmlns:a16="http://schemas.microsoft.com/office/drawing/2014/main" id="{98F82BC6-0A5C-514B-88FD-A94E992FD98C}"/>
              </a:ext>
            </a:extLst>
          </p:cNvPr>
          <p:cNvSpPr txBox="1"/>
          <p:nvPr/>
        </p:nvSpPr>
        <p:spPr>
          <a:xfrm>
            <a:off x="2506180" y="4560790"/>
            <a:ext cx="4131639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/>
              <a:t>For demonstration purposes ONLY, sample plan data is shown above</a:t>
            </a:r>
            <a:endParaRPr sz="9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40234" y="22314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Off Exchange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2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5"/>
          <p:cNvSpPr/>
          <p:nvPr/>
        </p:nvSpPr>
        <p:spPr>
          <a:xfrm>
            <a:off x="452575" y="962975"/>
            <a:ext cx="339900" cy="1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"/>
          <p:cNvSpPr/>
          <p:nvPr/>
        </p:nvSpPr>
        <p:spPr>
          <a:xfrm>
            <a:off x="898675" y="9424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20175"/>
            <a:ext cx="4696566" cy="3291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4" name="Google Shape;224;p25"/>
          <p:cNvSpPr txBox="1"/>
          <p:nvPr/>
        </p:nvSpPr>
        <p:spPr>
          <a:xfrm>
            <a:off x="5412650" y="1225425"/>
            <a:ext cx="3084566" cy="171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6.    Review the following: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574675" lvl="2" indent="-173038"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Eligibility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574675" lvl="2" indent="-173038"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Selected plan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574675" lvl="2" indent="-173038"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Subscriber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574675" lvl="2" indent="-173038"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Subscriber’s home address</a:t>
            </a:r>
          </a:p>
          <a:p>
            <a:pPr marL="401637" lvl="2">
              <a:buSzPts val="1400"/>
            </a:pPr>
            <a:endParaRPr lang="en" dirty="0">
              <a:latin typeface="Roboto"/>
              <a:ea typeface="Roboto"/>
              <a:cs typeface="Roboto"/>
              <a:sym typeface="Roboto"/>
            </a:endParaRPr>
          </a:p>
          <a:p>
            <a:pPr>
              <a:buSzPts val="1400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7.    Select “Submit application”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3764975" y="3180602"/>
            <a:ext cx="22323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latin typeface="Roboto"/>
                <a:ea typeface="Roboto"/>
                <a:cs typeface="Roboto"/>
                <a:sym typeface="Roboto"/>
              </a:rPr>
              <a:t>You can edit any details by selecting “Edit” next to each field</a:t>
            </a:r>
            <a:endParaRPr sz="1200" i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09071" flipH="1">
            <a:off x="3354935" y="2551873"/>
            <a:ext cx="1421570" cy="29137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/>
          <p:nvPr/>
        </p:nvSpPr>
        <p:spPr>
          <a:xfrm>
            <a:off x="517675" y="1039075"/>
            <a:ext cx="274800" cy="1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/>
          <p:nvPr/>
        </p:nvSpPr>
        <p:spPr>
          <a:xfrm>
            <a:off x="3409400" y="1094875"/>
            <a:ext cx="419400" cy="1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4320" y="1072375"/>
            <a:ext cx="415079" cy="1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FC7247-EA92-184A-A10D-F315DA17E131}"/>
              </a:ext>
            </a:extLst>
          </p:cNvPr>
          <p:cNvSpPr txBox="1"/>
          <p:nvPr/>
        </p:nvSpPr>
        <p:spPr>
          <a:xfrm>
            <a:off x="1173475" y="2243471"/>
            <a:ext cx="1225156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tx1"/>
                </a:solidFill>
              </a:rPr>
              <a:t>Health First Silver HMO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A4C87C-96A3-A444-B6CF-923A7E425E8A}"/>
              </a:ext>
            </a:extLst>
          </p:cNvPr>
          <p:cNvSpPr txBox="1"/>
          <p:nvPr/>
        </p:nvSpPr>
        <p:spPr>
          <a:xfrm>
            <a:off x="1173475" y="1866948"/>
            <a:ext cx="122515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tx1"/>
                </a:solidFill>
              </a:rPr>
              <a:t>2022 (OEP) </a:t>
            </a:r>
          </a:p>
          <a:p>
            <a:r>
              <a:rPr lang="en-US" sz="400" dirty="0">
                <a:solidFill>
                  <a:schemeClr val="tx1"/>
                </a:solidFill>
              </a:rPr>
              <a:t>Start date: January 01, 2022</a:t>
            </a:r>
          </a:p>
        </p:txBody>
      </p:sp>
      <p:sp>
        <p:nvSpPr>
          <p:cNvPr id="20" name="Google Shape;286;p28">
            <a:extLst>
              <a:ext uri="{FF2B5EF4-FFF2-40B4-BE49-F238E27FC236}">
                <a16:creationId xmlns:a16="http://schemas.microsoft.com/office/drawing/2014/main" id="{CA5A3F1C-F941-AE4F-9912-8CF9AC505824}"/>
              </a:ext>
            </a:extLst>
          </p:cNvPr>
          <p:cNvSpPr txBox="1"/>
          <p:nvPr/>
        </p:nvSpPr>
        <p:spPr>
          <a:xfrm>
            <a:off x="2656221" y="4579267"/>
            <a:ext cx="4131639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/>
              <a:t>For demonstration purposes ONLY, sample plan data is shown above</a:t>
            </a:r>
            <a:endParaRPr sz="9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0" y="16831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/>
              <a:t>Enrolling: Off Exchange - Member Payment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3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Google Shape;355;p3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26" y="4311359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4"/>
          <p:cNvSpPr txBox="1"/>
          <p:nvPr/>
        </p:nvSpPr>
        <p:spPr>
          <a:xfrm>
            <a:off x="2915143" y="4630332"/>
            <a:ext cx="32221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 dirty="0">
                <a:solidFill>
                  <a:schemeClr val="dk1"/>
                </a:solidFill>
              </a:rPr>
              <a:t>For demonstration purposes ONLY, sample data is shown above</a:t>
            </a:r>
            <a:endParaRPr sz="8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grpSp>
        <p:nvGrpSpPr>
          <p:cNvPr id="359" name="Google Shape;359;p34"/>
          <p:cNvGrpSpPr/>
          <p:nvPr/>
        </p:nvGrpSpPr>
        <p:grpSpPr>
          <a:xfrm>
            <a:off x="5425875" y="747797"/>
            <a:ext cx="3094725" cy="3230350"/>
            <a:chOff x="356350" y="1013825"/>
            <a:chExt cx="3094725" cy="3230350"/>
          </a:xfrm>
        </p:grpSpPr>
        <p:pic>
          <p:nvPicPr>
            <p:cNvPr id="360" name="Google Shape;360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6350" y="1013825"/>
              <a:ext cx="3094725" cy="32303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361" name="Google Shape;361;p34"/>
            <p:cNvSpPr/>
            <p:nvPr/>
          </p:nvSpPr>
          <p:spPr>
            <a:xfrm>
              <a:off x="482424" y="1121075"/>
              <a:ext cx="2442481" cy="258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Make a payment for Barbara Banks</a:t>
              </a:r>
              <a:endParaRPr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DOB: X/X/XXX OSCID: OSC0000000-00</a:t>
              </a:r>
              <a:endParaRPr sz="7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67" name="Google Shape;367;p34"/>
          <p:cNvSpPr/>
          <p:nvPr/>
        </p:nvSpPr>
        <p:spPr>
          <a:xfrm rot="5400000">
            <a:off x="3805026" y="1950075"/>
            <a:ext cx="2766600" cy="2583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"/>
          <p:cNvSpPr txBox="1"/>
          <p:nvPr/>
        </p:nvSpPr>
        <p:spPr>
          <a:xfrm>
            <a:off x="246437" y="3008505"/>
            <a:ext cx="4829691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Applications for off-exchange clients will be processed within 1-3 business days. Brokers will see member details within their </a:t>
            </a:r>
            <a:r>
              <a:rPr lang="en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BoB</a:t>
            </a: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within 5-10 business days. </a:t>
            </a: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that time, brokers should navigate to the </a:t>
            </a:r>
            <a:r>
              <a:rPr lang="en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BoB</a:t>
            </a: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search for the appropriate member. Select </a:t>
            </a:r>
            <a:r>
              <a:rPr lang="en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a payment</a:t>
            </a:r>
            <a:r>
              <a:rPr lang="en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with the members banking/payment information, then enter the payment amount and method on behalf of your client.</a:t>
            </a:r>
            <a:endParaRPr sz="1200" dirty="0"/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E99255-DD0A-414D-AB51-C79081C78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5" y="663649"/>
            <a:ext cx="4937004" cy="11332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13DBC0-E201-B945-B979-F2E71FF4DD16}"/>
              </a:ext>
            </a:extLst>
          </p:cNvPr>
          <p:cNvSpPr txBox="1"/>
          <p:nvPr/>
        </p:nvSpPr>
        <p:spPr>
          <a:xfrm>
            <a:off x="369400" y="699657"/>
            <a:ext cx="508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pic>
        <p:nvPicPr>
          <p:cNvPr id="30" name="Picture 29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60DE7A2-7303-6B46-9FD9-9A669B1966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708" b="33069"/>
          <a:stretch/>
        </p:blipFill>
        <p:spPr>
          <a:xfrm>
            <a:off x="263389" y="1720338"/>
            <a:ext cx="4803147" cy="1198955"/>
          </a:xfrm>
          <a:prstGeom prst="rect">
            <a:avLst/>
          </a:prstGeom>
        </p:spPr>
      </p:pic>
      <p:sp>
        <p:nvSpPr>
          <p:cNvPr id="31" name="Google Shape;368;p34">
            <a:extLst>
              <a:ext uri="{FF2B5EF4-FFF2-40B4-BE49-F238E27FC236}">
                <a16:creationId xmlns:a16="http://schemas.microsoft.com/office/drawing/2014/main" id="{FED26FA0-FEE8-4F48-8E22-6D04E1DC20B2}"/>
              </a:ext>
            </a:extLst>
          </p:cNvPr>
          <p:cNvSpPr/>
          <p:nvPr/>
        </p:nvSpPr>
        <p:spPr>
          <a:xfrm>
            <a:off x="4208432" y="2649260"/>
            <a:ext cx="635567" cy="200232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8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On Exchange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4B61E06-2F30-45B0-8044-E49F5A5AD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854" y="1315800"/>
            <a:ext cx="2073992" cy="2609659"/>
          </a:xfrm>
          <a:prstGeom prst="rect">
            <a:avLst/>
          </a:prstGeom>
        </p:spPr>
      </p:pic>
      <p:pic>
        <p:nvPicPr>
          <p:cNvPr id="244" name="Google Shape;244;p27"/>
          <p:cNvPicPr preferRelativeResize="0"/>
          <p:nvPr/>
        </p:nvPicPr>
        <p:blipFill rotWithShape="1">
          <a:blip r:embed="rId4">
            <a:alphaModFix/>
          </a:blip>
          <a:srcRect l="50139" t="11218"/>
          <a:stretch/>
        </p:blipFill>
        <p:spPr>
          <a:xfrm>
            <a:off x="222352" y="1168536"/>
            <a:ext cx="2618474" cy="29041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5" name="Google Shape;245;p27"/>
          <p:cNvSpPr txBox="1">
            <a:spLocks noGrp="1"/>
          </p:cNvSpPr>
          <p:nvPr>
            <p:ph type="title"/>
          </p:nvPr>
        </p:nvSpPr>
        <p:spPr>
          <a:xfrm>
            <a:off x="43550" y="21838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Enrolling: On Exchange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2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8" name="Google Shape;248;p2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0" name="Google Shape;2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39669" y="1648918"/>
            <a:ext cx="1235214" cy="2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/>
          <p:nvPr/>
        </p:nvSpPr>
        <p:spPr>
          <a:xfrm>
            <a:off x="1354935" y="1648917"/>
            <a:ext cx="631607" cy="263601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7"/>
          <p:cNvSpPr/>
          <p:nvPr/>
        </p:nvSpPr>
        <p:spPr>
          <a:xfrm rot="5397869">
            <a:off x="1640181" y="2412550"/>
            <a:ext cx="2904001" cy="294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"/>
          <p:cNvSpPr txBox="1"/>
          <p:nvPr/>
        </p:nvSpPr>
        <p:spPr>
          <a:xfrm>
            <a:off x="5489979" y="2000066"/>
            <a:ext cx="27639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 dirty="0">
                <a:latin typeface="Roboto"/>
                <a:ea typeface="Roboto"/>
                <a:cs typeface="Roboto"/>
                <a:sym typeface="Roboto"/>
              </a:rPr>
              <a:t>Note</a:t>
            </a:r>
            <a:r>
              <a:rPr lang="en" i="1" dirty="0">
                <a:latin typeface="Roboto"/>
                <a:ea typeface="Roboto"/>
                <a:cs typeface="Roboto"/>
                <a:sym typeface="Roboto"/>
              </a:rPr>
              <a:t>: You can use the toggle to switch between On Exchange, Off Exchange, or All Plans if the member is eligible</a:t>
            </a:r>
            <a:endParaRPr i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106A11-6DF0-49DE-9D91-8F5FCE2BA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5987" y="2683063"/>
            <a:ext cx="317193" cy="278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E76F56-A5C8-4399-A179-A91CA3044FE6}"/>
              </a:ext>
            </a:extLst>
          </p:cNvPr>
          <p:cNvSpPr/>
          <p:nvPr/>
        </p:nvSpPr>
        <p:spPr>
          <a:xfrm>
            <a:off x="2036618" y="1586345"/>
            <a:ext cx="588818" cy="324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2E5BB-0CBD-4131-A0B7-A5CAE05A0C12}"/>
              </a:ext>
            </a:extLst>
          </p:cNvPr>
          <p:cNvSpPr/>
          <p:nvPr/>
        </p:nvSpPr>
        <p:spPr>
          <a:xfrm>
            <a:off x="3415987" y="3089564"/>
            <a:ext cx="317193" cy="278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oogle Shape;187;p23">
            <a:extLst>
              <a:ext uri="{FF2B5EF4-FFF2-40B4-BE49-F238E27FC236}">
                <a16:creationId xmlns:a16="http://schemas.microsoft.com/office/drawing/2014/main" id="{5524E653-C983-4E2D-A648-B24329AFA1A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728774" flipH="1">
            <a:off x="2042083" y="1485973"/>
            <a:ext cx="1464541" cy="29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86;p28">
            <a:extLst>
              <a:ext uri="{FF2B5EF4-FFF2-40B4-BE49-F238E27FC236}">
                <a16:creationId xmlns:a16="http://schemas.microsoft.com/office/drawing/2014/main" id="{4FBFFE08-746D-F347-938F-6D5F651BA37A}"/>
              </a:ext>
            </a:extLst>
          </p:cNvPr>
          <p:cNvSpPr txBox="1"/>
          <p:nvPr/>
        </p:nvSpPr>
        <p:spPr>
          <a:xfrm>
            <a:off x="2506180" y="4564524"/>
            <a:ext cx="4131639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/>
              <a:t>For demonstration purposes ONLY, sample plan data is shown above</a:t>
            </a:r>
            <a:endParaRPr sz="9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75" y="1061425"/>
            <a:ext cx="5251499" cy="3271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3" name="Google Shape;263;p28"/>
          <p:cNvSpPr txBox="1">
            <a:spLocks noGrp="1"/>
          </p:cNvSpPr>
          <p:nvPr>
            <p:ph type="title"/>
          </p:nvPr>
        </p:nvSpPr>
        <p:spPr>
          <a:xfrm>
            <a:off x="0" y="19330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Enrolling: On Exchange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2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6" name="Google Shape;266;p2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Google Shape;273;p28"/>
          <p:cNvSpPr txBox="1"/>
          <p:nvPr/>
        </p:nvSpPr>
        <p:spPr>
          <a:xfrm>
            <a:off x="1480500" y="1505181"/>
            <a:ext cx="30915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Google Shape;2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1769" flipH="1">
            <a:off x="3350458" y="1405366"/>
            <a:ext cx="2683978" cy="656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275" y="3708901"/>
            <a:ext cx="525149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/>
          <p:nvPr/>
        </p:nvSpPr>
        <p:spPr>
          <a:xfrm>
            <a:off x="2019775" y="2347950"/>
            <a:ext cx="336600" cy="13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434343"/>
                </a:solidFill>
              </a:rPr>
              <a:t>On</a:t>
            </a:r>
            <a:endParaRPr sz="500">
              <a:solidFill>
                <a:srgbClr val="434343"/>
              </a:solidFill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2019775" y="2571750"/>
            <a:ext cx="336600" cy="13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434343"/>
                </a:solidFill>
              </a:rPr>
              <a:t>On</a:t>
            </a:r>
            <a:endParaRPr sz="500">
              <a:solidFill>
                <a:srgbClr val="434343"/>
              </a:solidFill>
            </a:endParaRPr>
          </a:p>
        </p:txBody>
      </p:sp>
      <p:sp>
        <p:nvSpPr>
          <p:cNvPr id="279" name="Google Shape;279;p28"/>
          <p:cNvSpPr/>
          <p:nvPr/>
        </p:nvSpPr>
        <p:spPr>
          <a:xfrm>
            <a:off x="2019775" y="2761663"/>
            <a:ext cx="336600" cy="13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434343"/>
                </a:solidFill>
              </a:rPr>
              <a:t>On</a:t>
            </a:r>
            <a:endParaRPr sz="500">
              <a:solidFill>
                <a:srgbClr val="434343"/>
              </a:solidFill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2019775" y="2951575"/>
            <a:ext cx="336600" cy="13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solidFill>
                  <a:srgbClr val="434343"/>
                </a:solidFill>
              </a:rPr>
              <a:t>On</a:t>
            </a:r>
            <a:endParaRPr sz="500" dirty="0">
              <a:solidFill>
                <a:srgbClr val="434343"/>
              </a:solidFill>
            </a:endParaRPr>
          </a:p>
        </p:txBody>
      </p:sp>
      <p:sp>
        <p:nvSpPr>
          <p:cNvPr id="281" name="Google Shape;281;p28"/>
          <p:cNvSpPr/>
          <p:nvPr/>
        </p:nvSpPr>
        <p:spPr>
          <a:xfrm>
            <a:off x="2019775" y="3140325"/>
            <a:ext cx="336600" cy="13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434343"/>
                </a:solidFill>
              </a:rPr>
              <a:t>On</a:t>
            </a:r>
            <a:endParaRPr sz="500">
              <a:solidFill>
                <a:srgbClr val="434343"/>
              </a:solidFill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2019775" y="3330238"/>
            <a:ext cx="336600" cy="13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434343"/>
                </a:solidFill>
              </a:rPr>
              <a:t>On</a:t>
            </a:r>
            <a:endParaRPr sz="500">
              <a:solidFill>
                <a:srgbClr val="434343"/>
              </a:solidFill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2019775" y="3555200"/>
            <a:ext cx="336600" cy="133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434343"/>
                </a:solidFill>
              </a:rPr>
              <a:t>On</a:t>
            </a:r>
            <a:endParaRPr sz="500">
              <a:solidFill>
                <a:srgbClr val="434343"/>
              </a:solidFill>
            </a:endParaRPr>
          </a:p>
        </p:txBody>
      </p:sp>
      <p:pic>
        <p:nvPicPr>
          <p:cNvPr id="284" name="Google Shape;28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8"/>
          <p:cNvSpPr txBox="1"/>
          <p:nvPr/>
        </p:nvSpPr>
        <p:spPr>
          <a:xfrm>
            <a:off x="2506180" y="4563007"/>
            <a:ext cx="4131639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/>
              <a:t>For demonstration purposes ONLY, sample plan data is shown above</a:t>
            </a:r>
            <a:endParaRPr sz="900" i="1" dirty="0"/>
          </a:p>
        </p:txBody>
      </p:sp>
      <p:pic>
        <p:nvPicPr>
          <p:cNvPr id="287" name="Google Shape;28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51743" y="1681768"/>
            <a:ext cx="1252675" cy="26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82;p23">
            <a:extLst>
              <a:ext uri="{FF2B5EF4-FFF2-40B4-BE49-F238E27FC236}">
                <a16:creationId xmlns:a16="http://schemas.microsoft.com/office/drawing/2014/main" id="{4ED87C43-EAF6-4660-8D4E-16B3025405D9}"/>
              </a:ext>
            </a:extLst>
          </p:cNvPr>
          <p:cNvSpPr txBox="1"/>
          <p:nvPr/>
        </p:nvSpPr>
        <p:spPr>
          <a:xfrm>
            <a:off x="6121208" y="1123091"/>
            <a:ext cx="2589909" cy="230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Review plan options. </a:t>
            </a: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Roboto"/>
              <a:ea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latin typeface="Roboto"/>
                <a:ea typeface="Roboto"/>
                <a:sym typeface="Roboto"/>
              </a:rPr>
              <a:t>You can review subsidy estimates here for each plan. These will be confirmed on the exchange.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Roboto"/>
              <a:ea typeface="Roboto"/>
              <a:sym typeface="Roboto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dirty="0">
                <a:latin typeface="Roboto"/>
                <a:ea typeface="Roboto"/>
                <a:sym typeface="Roboto"/>
              </a:rPr>
              <a:t>Select a plan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Roboto"/>
              <a:ea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3.     Select “Next: enrollment”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DB609-7F7C-F644-86EC-657F476657F1}"/>
              </a:ext>
            </a:extLst>
          </p:cNvPr>
          <p:cNvSpPr txBox="1"/>
          <p:nvPr/>
        </p:nvSpPr>
        <p:spPr>
          <a:xfrm>
            <a:off x="432883" y="1162663"/>
            <a:ext cx="510730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Individual</a:t>
            </a:r>
            <a:r>
              <a:rPr lang="en-US" sz="600" dirty="0">
                <a:solidFill>
                  <a:schemeClr val="bg2"/>
                </a:solidFill>
              </a:rPr>
              <a:t> plans with for </a:t>
            </a:r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September 1, 2022 </a:t>
            </a:r>
            <a:r>
              <a:rPr lang="en-US" sz="600" dirty="0">
                <a:solidFill>
                  <a:schemeClr val="bg2"/>
                </a:solidFill>
              </a:rPr>
              <a:t>in </a:t>
            </a:r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Florida</a:t>
            </a:r>
            <a:r>
              <a:rPr lang="en-US" sz="600" dirty="0">
                <a:solidFill>
                  <a:schemeClr val="bg2"/>
                </a:solidFill>
              </a:rPr>
              <a:t> for a </a:t>
            </a:r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tax household of 1 </a:t>
            </a:r>
            <a:r>
              <a:rPr lang="en-US" sz="600" dirty="0">
                <a:solidFill>
                  <a:schemeClr val="bg2"/>
                </a:solidFill>
              </a:rPr>
              <a:t>with income of </a:t>
            </a:r>
            <a:r>
              <a:rPr lang="en-US" sz="600" dirty="0">
                <a:solidFill>
                  <a:schemeClr val="accent1">
                    <a:lumMod val="75000"/>
                  </a:schemeClr>
                </a:solidFill>
              </a:rPr>
              <a:t>$30,000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xfrm>
            <a:off x="53949" y="18994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On Exchange – Broker Registration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2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2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29"/>
          <p:cNvSpPr txBox="1"/>
          <p:nvPr/>
        </p:nvSpPr>
        <p:spPr>
          <a:xfrm>
            <a:off x="6657109" y="1433525"/>
            <a:ext cx="2340941" cy="210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4812" lvl="0" indent="-342900" algn="l" rtl="0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Select “Get Savings” to complete the On-Exchange enrollment</a:t>
            </a:r>
          </a:p>
          <a:p>
            <a:pPr marL="404812" lvl="0" indent="-342900" algn="l" rtl="0">
              <a:spcBef>
                <a:spcPts val="0"/>
              </a:spcBef>
              <a:spcAft>
                <a:spcPts val="0"/>
              </a:spcAft>
              <a:buAutoNum type="arabicPeriod" startAt="4"/>
            </a:pPr>
            <a:endParaRPr lang="en" dirty="0">
              <a:latin typeface="Roboto"/>
              <a:ea typeface="Roboto"/>
              <a:cs typeface="Roboto"/>
              <a:sym typeface="Roboto"/>
            </a:endParaRPr>
          </a:p>
          <a:p>
            <a:pPr marL="61912"/>
            <a:endParaRPr lang="en-US" b="1" i="1" dirty="0">
              <a:latin typeface="Roboto"/>
              <a:ea typeface="Roboto"/>
              <a:sym typeface="Roboto"/>
            </a:endParaRPr>
          </a:p>
          <a:p>
            <a:pPr marL="61912"/>
            <a:r>
              <a:rPr lang="en-US" b="1" i="1" dirty="0">
                <a:latin typeface="Roboto"/>
                <a:ea typeface="Roboto"/>
                <a:sym typeface="Roboto"/>
              </a:rPr>
              <a:t>Note: </a:t>
            </a:r>
            <a:r>
              <a:rPr lang="en-US" i="1" dirty="0">
                <a:latin typeface="Roboto"/>
                <a:ea typeface="Roboto"/>
                <a:sym typeface="Roboto"/>
              </a:rPr>
              <a:t>Broker registration steps will only need to be completed once per selling season</a:t>
            </a:r>
          </a:p>
          <a:p>
            <a:pPr marL="61912"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8" name="Google Shape;298;p29"/>
          <p:cNvPicPr preferRelativeResize="0"/>
          <p:nvPr/>
        </p:nvPicPr>
        <p:blipFill rotWithShape="1">
          <a:blip r:embed="rId3">
            <a:alphaModFix/>
          </a:blip>
          <a:srcRect r="7706" b="11087"/>
          <a:stretch/>
        </p:blipFill>
        <p:spPr>
          <a:xfrm>
            <a:off x="145950" y="1182625"/>
            <a:ext cx="6417049" cy="2868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9" name="Google Shape;299;p29"/>
          <p:cNvSpPr/>
          <p:nvPr/>
        </p:nvSpPr>
        <p:spPr>
          <a:xfrm>
            <a:off x="2993600" y="1182550"/>
            <a:ext cx="2113200" cy="45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53950" y="2131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" dirty="0"/>
              <a:t>Enrolling: On Exchange – Broker Registration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7" name="Google Shape;307;p30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0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9" name="Google Shape;309;p30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0" name="Google Shape;3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4340394"/>
            <a:ext cx="1082477" cy="4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0"/>
          <p:cNvSpPr/>
          <p:nvPr/>
        </p:nvSpPr>
        <p:spPr>
          <a:xfrm>
            <a:off x="2993600" y="1182550"/>
            <a:ext cx="2113200" cy="45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90903"/>
            <a:ext cx="4282002" cy="381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0"/>
          <p:cNvSpPr txBox="1"/>
          <p:nvPr/>
        </p:nvSpPr>
        <p:spPr>
          <a:xfrm>
            <a:off x="5048620" y="1451583"/>
            <a:ext cx="3063215" cy="130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6075" lvl="0" indent="-346075" rtl="0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Review your basic information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" dirty="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b="1" i="1" dirty="0">
                <a:latin typeface="Roboto"/>
                <a:ea typeface="Roboto"/>
                <a:sym typeface="Roboto"/>
              </a:rPr>
              <a:t>Note: </a:t>
            </a:r>
            <a:r>
              <a:rPr lang="en" i="1" dirty="0">
                <a:latin typeface="Roboto"/>
                <a:ea typeface="Roboto"/>
                <a:sym typeface="Roboto"/>
              </a:rPr>
              <a:t>Broker registration steps will only need to be completed once per selling season</a:t>
            </a:r>
            <a:endParaRPr i="1" dirty="0">
              <a:latin typeface="Roboto"/>
              <a:ea typeface="Roboto"/>
              <a:sym typeface="Roboto"/>
            </a:endParaRPr>
          </a:p>
        </p:txBody>
      </p:sp>
      <p:pic>
        <p:nvPicPr>
          <p:cNvPr id="316" name="Google Shape;31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 txBox="1">
            <a:spLocks noGrp="1"/>
          </p:cNvSpPr>
          <p:nvPr>
            <p:ph type="title"/>
          </p:nvPr>
        </p:nvSpPr>
        <p:spPr>
          <a:xfrm>
            <a:off x="47813" y="196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" dirty="0"/>
              <a:t>Enrolling: On Exchange – Broker Registration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5" name="Google Shape;325;p3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6" name="Google Shape;3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4340394"/>
            <a:ext cx="1082477" cy="4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1"/>
          <p:cNvSpPr/>
          <p:nvPr/>
        </p:nvSpPr>
        <p:spPr>
          <a:xfrm>
            <a:off x="2993600" y="1182550"/>
            <a:ext cx="2113200" cy="45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08" y="769300"/>
            <a:ext cx="4956984" cy="38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764875" y="1300397"/>
            <a:ext cx="640800" cy="63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5310092" y="1292120"/>
            <a:ext cx="162000" cy="400500"/>
          </a:xfrm>
          <a:prstGeom prst="rect">
            <a:avLst/>
          </a:prstGeom>
          <a:solidFill>
            <a:srgbClr val="F4F1F9"/>
          </a:solidFill>
          <a:ln w="9525" cap="flat" cmpd="sng">
            <a:solidFill>
              <a:srgbClr val="F4F1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1"/>
          <p:cNvSpPr txBox="1"/>
          <p:nvPr/>
        </p:nvSpPr>
        <p:spPr>
          <a:xfrm>
            <a:off x="5618017" y="1508200"/>
            <a:ext cx="2704715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6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Enter FFM User Name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Roboto"/>
                <a:ea typeface="Roboto"/>
                <a:cs typeface="Roboto"/>
                <a:sym typeface="Roboto"/>
              </a:rPr>
              <a:t>You would have created your FFM user ID when you completed FFM registration and training at portal.cms.gov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i="1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b="1" i="1" dirty="0">
                <a:latin typeface="Roboto"/>
                <a:ea typeface="Roboto"/>
                <a:sym typeface="Roboto"/>
              </a:rPr>
              <a:t>Note: </a:t>
            </a:r>
            <a:r>
              <a:rPr lang="en-US" i="1" dirty="0">
                <a:latin typeface="Roboto"/>
                <a:ea typeface="Roboto"/>
                <a:sym typeface="Roboto"/>
              </a:rPr>
              <a:t>Broker registration steps will only need to be completed once per selling season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i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3" name="Google Shape;3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457200" y="407650"/>
            <a:ext cx="4664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Topics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7200" y="766775"/>
            <a:ext cx="6468300" cy="239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01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Getting Started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857250" lvl="0" indent="-85725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02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Checking Eligibility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857250" lvl="0" indent="-85725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03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Off Exchange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04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Cormorant Garamond"/>
              </a:rPr>
              <a:t>On Exchange (Marketplace)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>
            <a:spLocks noGrp="1"/>
          </p:cNvSpPr>
          <p:nvPr>
            <p:ph type="title"/>
          </p:nvPr>
        </p:nvSpPr>
        <p:spPr>
          <a:xfrm>
            <a:off x="-6450" y="13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" dirty="0"/>
              <a:t>Enrolling: On Exchange – Broker Registration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3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2" name="Google Shape;342;p3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Google Shape;344;p32"/>
          <p:cNvSpPr/>
          <p:nvPr/>
        </p:nvSpPr>
        <p:spPr>
          <a:xfrm>
            <a:off x="4537950" y="1508200"/>
            <a:ext cx="640800" cy="63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5" name="Google Shape;3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0813" y="876100"/>
            <a:ext cx="3077300" cy="383137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/>
        </p:nvSpPr>
        <p:spPr>
          <a:xfrm>
            <a:off x="593024" y="1508200"/>
            <a:ext cx="2285188" cy="12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6075" lvl="0" indent="-346075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Verify identity through a series of inputs and questions</a:t>
            </a:r>
          </a:p>
          <a:p>
            <a:pPr marL="346075" lvl="0" indent="-346075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lang="en" dirty="0">
              <a:latin typeface="Roboto"/>
              <a:ea typeface="Roboto"/>
              <a:cs typeface="Roboto"/>
              <a:sym typeface="Roboto"/>
            </a:endParaRPr>
          </a:p>
          <a:p>
            <a:r>
              <a:rPr lang="en-US" b="1" i="1" dirty="0">
                <a:latin typeface="Roboto"/>
                <a:ea typeface="Roboto"/>
                <a:sym typeface="Roboto"/>
              </a:rPr>
              <a:t>Note: </a:t>
            </a:r>
            <a:r>
              <a:rPr lang="en-US" i="1" dirty="0">
                <a:latin typeface="Roboto"/>
                <a:ea typeface="Roboto"/>
                <a:sym typeface="Roboto"/>
              </a:rPr>
              <a:t>Broker registration steps will only need to be completed once per selling season</a:t>
            </a:r>
          </a:p>
          <a:p>
            <a:pPr marL="346075" lvl="0" indent="-346075" algn="l" rtl="0">
              <a:spcBef>
                <a:spcPts val="0"/>
              </a:spcBef>
              <a:spcAft>
                <a:spcPts val="0"/>
              </a:spcAft>
              <a:buAutoNum type="arabicPeriod" startAt="7"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9" name="Google Shape;34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D475653F-2AFA-3845-92B8-8765316D3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500" y="474397"/>
            <a:ext cx="26035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FFE5D0-C0C3-904C-9515-21E29EAD6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/>
          <a:stretch/>
        </p:blipFill>
        <p:spPr bwMode="auto">
          <a:xfrm>
            <a:off x="311700" y="701155"/>
            <a:ext cx="5178072" cy="35833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6C1A2-FEBF-7E4E-AACC-2FFE572ED4D7}"/>
              </a:ext>
            </a:extLst>
          </p:cNvPr>
          <p:cNvSpPr txBox="1"/>
          <p:nvPr/>
        </p:nvSpPr>
        <p:spPr>
          <a:xfrm>
            <a:off x="5536609" y="1365241"/>
            <a:ext cx="29125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identity verification is complete, the broker can move forward with the enrollment process.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1" i="1" dirty="0"/>
              <a:t>Note: </a:t>
            </a:r>
            <a:r>
              <a:rPr lang="en-US" sz="1200" i="1" dirty="0"/>
              <a:t>Brokers will only need to complete identity verification </a:t>
            </a:r>
            <a:r>
              <a:rPr lang="en-US" sz="1200" b="1" i="1" dirty="0"/>
              <a:t>ONCE per selling season</a:t>
            </a:r>
            <a:r>
              <a:rPr lang="en-US" sz="1200" i="1" dirty="0"/>
              <a:t>. After they’ve done this the first time, they will not have to do it again and will move immediately into the enrollment flow.</a:t>
            </a:r>
          </a:p>
        </p:txBody>
      </p:sp>
      <p:sp>
        <p:nvSpPr>
          <p:cNvPr id="6" name="Google Shape;306;p30">
            <a:extLst>
              <a:ext uri="{FF2B5EF4-FFF2-40B4-BE49-F238E27FC236}">
                <a16:creationId xmlns:a16="http://schemas.microsoft.com/office/drawing/2014/main" id="{E160C2D5-274B-5A43-AAEA-F0C361C857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6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" dirty="0"/>
              <a:t>Enrolling: On Exchange – Broker Registration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340;p32">
            <a:extLst>
              <a:ext uri="{FF2B5EF4-FFF2-40B4-BE49-F238E27FC236}">
                <a16:creationId xmlns:a16="http://schemas.microsoft.com/office/drawing/2014/main" id="{3B1E6703-80BC-4546-BA11-C60FEF9591D4}"/>
              </a:ext>
            </a:extLst>
          </p:cNvPr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41;p32">
            <a:extLst>
              <a:ext uri="{FF2B5EF4-FFF2-40B4-BE49-F238E27FC236}">
                <a16:creationId xmlns:a16="http://schemas.microsoft.com/office/drawing/2014/main" id="{19E64EBF-E30B-2F41-A09B-CCE9E4E09D7E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" name="Google Shape;342;p32">
            <a:extLst>
              <a:ext uri="{FF2B5EF4-FFF2-40B4-BE49-F238E27FC236}">
                <a16:creationId xmlns:a16="http://schemas.microsoft.com/office/drawing/2014/main" id="{9E6BF0BC-B04C-D440-A4B0-8B76E9201B63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Google Shape;350;p32">
            <a:extLst>
              <a:ext uri="{FF2B5EF4-FFF2-40B4-BE49-F238E27FC236}">
                <a16:creationId xmlns:a16="http://schemas.microsoft.com/office/drawing/2014/main" id="{EA466D72-0099-3E43-B66F-B12ED724E1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49;p32">
            <a:extLst>
              <a:ext uri="{FF2B5EF4-FFF2-40B4-BE49-F238E27FC236}">
                <a16:creationId xmlns:a16="http://schemas.microsoft.com/office/drawing/2014/main" id="{4EABEFBC-9F0A-9643-82C5-688C299B3E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33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7488FD-FA33-9D41-9D50-E4B8FBF67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 t="9884" r="22903" b="6137"/>
          <a:stretch/>
        </p:blipFill>
        <p:spPr bwMode="auto">
          <a:xfrm>
            <a:off x="4622711" y="395085"/>
            <a:ext cx="2963334" cy="42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9B567C-ECBD-034C-A9EC-8858AF4962AE}"/>
              </a:ext>
            </a:extLst>
          </p:cNvPr>
          <p:cNvSpPr txBox="1"/>
          <p:nvPr/>
        </p:nvSpPr>
        <p:spPr>
          <a:xfrm>
            <a:off x="951507" y="1670274"/>
            <a:ext cx="3750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 Starting the application </a:t>
            </a:r>
          </a:p>
          <a:p>
            <a:endParaRPr lang="en-US" dirty="0"/>
          </a:p>
          <a:p>
            <a:r>
              <a:rPr lang="en-US" i="1" dirty="0"/>
              <a:t>Brokers will attest they have received permission from their client to continue the application and that they have verified their client’s identity</a:t>
            </a:r>
          </a:p>
        </p:txBody>
      </p:sp>
      <p:sp>
        <p:nvSpPr>
          <p:cNvPr id="6" name="Google Shape;306;p30">
            <a:extLst>
              <a:ext uri="{FF2B5EF4-FFF2-40B4-BE49-F238E27FC236}">
                <a16:creationId xmlns:a16="http://schemas.microsoft.com/office/drawing/2014/main" id="{EE34DEFC-58EC-464C-86FD-D552BB7DC2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574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On Exchange (FFM)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340;p32">
            <a:extLst>
              <a:ext uri="{FF2B5EF4-FFF2-40B4-BE49-F238E27FC236}">
                <a16:creationId xmlns:a16="http://schemas.microsoft.com/office/drawing/2014/main" id="{30264734-7A0A-614D-BD99-830B949C9B68}"/>
              </a:ext>
            </a:extLst>
          </p:cNvPr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41;p32">
            <a:extLst>
              <a:ext uri="{FF2B5EF4-FFF2-40B4-BE49-F238E27FC236}">
                <a16:creationId xmlns:a16="http://schemas.microsoft.com/office/drawing/2014/main" id="{EA5788D9-FFF5-0C43-842B-791BE495152A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" name="Google Shape;342;p32">
            <a:extLst>
              <a:ext uri="{FF2B5EF4-FFF2-40B4-BE49-F238E27FC236}">
                <a16:creationId xmlns:a16="http://schemas.microsoft.com/office/drawing/2014/main" id="{1B574559-7E36-9F40-8A02-A0E0CBF8F511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Google Shape;350;p32">
            <a:extLst>
              <a:ext uri="{FF2B5EF4-FFF2-40B4-BE49-F238E27FC236}">
                <a16:creationId xmlns:a16="http://schemas.microsoft.com/office/drawing/2014/main" id="{87574A41-D466-234C-BF8C-5CA3C1CE7E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49;p32">
            <a:extLst>
              <a:ext uri="{FF2B5EF4-FFF2-40B4-BE49-F238E27FC236}">
                <a16:creationId xmlns:a16="http://schemas.microsoft.com/office/drawing/2014/main" id="{A1C1E0D0-BA53-C548-820B-B4880375CF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50;p32">
            <a:extLst>
              <a:ext uri="{FF2B5EF4-FFF2-40B4-BE49-F238E27FC236}">
                <a16:creationId xmlns:a16="http://schemas.microsoft.com/office/drawing/2014/main" id="{86483718-6698-9246-916A-15418514CD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252" y="698086"/>
            <a:ext cx="654346" cy="2384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54D693-52EA-4D43-A41C-FEB65B2B88C3}"/>
              </a:ext>
            </a:extLst>
          </p:cNvPr>
          <p:cNvSpPr txBox="1"/>
          <p:nvPr/>
        </p:nvSpPr>
        <p:spPr>
          <a:xfrm>
            <a:off x="4879222" y="1199771"/>
            <a:ext cx="122515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1">
                    <a:lumMod val="75000"/>
                  </a:schemeClr>
                </a:solidFill>
              </a:rPr>
              <a:t>Health First Silver HMO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EF5A5-9DC5-1342-AEF1-1325A269E47E}"/>
              </a:ext>
            </a:extLst>
          </p:cNvPr>
          <p:cNvSpPr txBox="1"/>
          <p:nvPr/>
        </p:nvSpPr>
        <p:spPr>
          <a:xfrm>
            <a:off x="4059730" y="897338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155097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69C6226D-4FC1-9A45-BBDE-ACA25A48E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5" t="16557" r="21426"/>
          <a:stretch/>
        </p:blipFill>
        <p:spPr bwMode="auto">
          <a:xfrm>
            <a:off x="787265" y="1092724"/>
            <a:ext cx="3878484" cy="28752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EE462-CF5C-B249-AEFC-3F3A932EF932}"/>
              </a:ext>
            </a:extLst>
          </p:cNvPr>
          <p:cNvSpPr txBox="1"/>
          <p:nvPr/>
        </p:nvSpPr>
        <p:spPr>
          <a:xfrm>
            <a:off x="4832218" y="1640682"/>
            <a:ext cx="3415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client has an existing Marketplace application, the broker will be able to select the existing application </a:t>
            </a:r>
          </a:p>
        </p:txBody>
      </p:sp>
      <p:sp>
        <p:nvSpPr>
          <p:cNvPr id="7" name="Google Shape;306;p30">
            <a:extLst>
              <a:ext uri="{FF2B5EF4-FFF2-40B4-BE49-F238E27FC236}">
                <a16:creationId xmlns:a16="http://schemas.microsoft.com/office/drawing/2014/main" id="{3A193B78-EB81-8842-B10A-DC2F7AADB1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6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On Exchange (FFM)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340;p32">
            <a:extLst>
              <a:ext uri="{FF2B5EF4-FFF2-40B4-BE49-F238E27FC236}">
                <a16:creationId xmlns:a16="http://schemas.microsoft.com/office/drawing/2014/main" id="{72C49B2E-D9C0-7F47-B044-B86A3CF8A20D}"/>
              </a:ext>
            </a:extLst>
          </p:cNvPr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41;p32">
            <a:extLst>
              <a:ext uri="{FF2B5EF4-FFF2-40B4-BE49-F238E27FC236}">
                <a16:creationId xmlns:a16="http://schemas.microsoft.com/office/drawing/2014/main" id="{E4F410D1-7487-BB4E-93AA-B8C62A5FFA12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342;p32">
            <a:extLst>
              <a:ext uri="{FF2B5EF4-FFF2-40B4-BE49-F238E27FC236}">
                <a16:creationId xmlns:a16="http://schemas.microsoft.com/office/drawing/2014/main" id="{AA0E606E-B07B-9D4F-B5F6-7D0A259D8A6A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350;p32">
            <a:extLst>
              <a:ext uri="{FF2B5EF4-FFF2-40B4-BE49-F238E27FC236}">
                <a16:creationId xmlns:a16="http://schemas.microsoft.com/office/drawing/2014/main" id="{CD49A9FF-B1CA-0B4A-B0AB-02D8988827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49;p32">
            <a:extLst>
              <a:ext uri="{FF2B5EF4-FFF2-40B4-BE49-F238E27FC236}">
                <a16:creationId xmlns:a16="http://schemas.microsoft.com/office/drawing/2014/main" id="{4A890BE1-3EE4-A941-9709-F016843E22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8522" y="4406612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47D0A13-E777-8A4B-A71F-1C99DB71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0438">
            <a:off x="3680068" y="3034959"/>
            <a:ext cx="2304299" cy="5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94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23CF11A-A503-F340-87B7-B4661F7AB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13810" r="24577"/>
          <a:stretch/>
        </p:blipFill>
        <p:spPr bwMode="auto">
          <a:xfrm>
            <a:off x="4371261" y="1120761"/>
            <a:ext cx="3348021" cy="32323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C09067-921F-9F4F-80B7-8AF814D0AE8C}"/>
              </a:ext>
            </a:extLst>
          </p:cNvPr>
          <p:cNvSpPr txBox="1"/>
          <p:nvPr/>
        </p:nvSpPr>
        <p:spPr>
          <a:xfrm>
            <a:off x="1209416" y="1410817"/>
            <a:ext cx="2421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client does not have an existing Marketplace application, there will be an option to start a new application.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58FFE23-E60E-6949-9D8C-64E245C6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2826" flipV="1">
            <a:off x="2241235" y="3012615"/>
            <a:ext cx="2469913" cy="6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06;p30">
            <a:extLst>
              <a:ext uri="{FF2B5EF4-FFF2-40B4-BE49-F238E27FC236}">
                <a16:creationId xmlns:a16="http://schemas.microsoft.com/office/drawing/2014/main" id="{3A193B78-EB81-8842-B10A-DC2F7AADB1BD}"/>
              </a:ext>
            </a:extLst>
          </p:cNvPr>
          <p:cNvSpPr txBox="1">
            <a:spLocks noGrp="1"/>
          </p:cNvSpPr>
          <p:nvPr/>
        </p:nvSpPr>
        <p:spPr>
          <a:xfrm>
            <a:off x="0" y="20102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On Exchange (FFM)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340;p32">
            <a:extLst>
              <a:ext uri="{FF2B5EF4-FFF2-40B4-BE49-F238E27FC236}">
                <a16:creationId xmlns:a16="http://schemas.microsoft.com/office/drawing/2014/main" id="{8CDDFF89-1E9B-5746-A4E6-8A088FC00EFC}"/>
              </a:ext>
            </a:extLst>
          </p:cNvPr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41;p32">
            <a:extLst>
              <a:ext uri="{FF2B5EF4-FFF2-40B4-BE49-F238E27FC236}">
                <a16:creationId xmlns:a16="http://schemas.microsoft.com/office/drawing/2014/main" id="{C75881E4-1D5A-8143-94F0-2A189FB31E80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342;p32">
            <a:extLst>
              <a:ext uri="{FF2B5EF4-FFF2-40B4-BE49-F238E27FC236}">
                <a16:creationId xmlns:a16="http://schemas.microsoft.com/office/drawing/2014/main" id="{BDADBE95-948C-CA4E-9EFF-A0296F94447F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350;p32">
            <a:extLst>
              <a:ext uri="{FF2B5EF4-FFF2-40B4-BE49-F238E27FC236}">
                <a16:creationId xmlns:a16="http://schemas.microsoft.com/office/drawing/2014/main" id="{0EE4D785-CDF1-0541-B869-6D350F06A3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49;p32">
            <a:extLst>
              <a:ext uri="{FF2B5EF4-FFF2-40B4-BE49-F238E27FC236}">
                <a16:creationId xmlns:a16="http://schemas.microsoft.com/office/drawing/2014/main" id="{28AF9E55-438A-E541-B9CB-CD41A47CCCD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89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0" y="1763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On Exchange (FFM)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3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" name="Google Shape;358;p3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9" name="Google Shape;359;p33"/>
          <p:cNvSpPr/>
          <p:nvPr/>
        </p:nvSpPr>
        <p:spPr>
          <a:xfrm>
            <a:off x="2993600" y="1182550"/>
            <a:ext cx="2113200" cy="45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3"/>
          <p:cNvSpPr/>
          <p:nvPr/>
        </p:nvSpPr>
        <p:spPr>
          <a:xfrm>
            <a:off x="4537950" y="1508200"/>
            <a:ext cx="640800" cy="63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p33"/>
          <p:cNvPicPr preferRelativeResize="0"/>
          <p:nvPr/>
        </p:nvPicPr>
        <p:blipFill rotWithShape="1">
          <a:blip r:embed="rId3">
            <a:alphaModFix/>
          </a:blip>
          <a:srcRect t="3549"/>
          <a:stretch/>
        </p:blipFill>
        <p:spPr>
          <a:xfrm>
            <a:off x="4782789" y="462687"/>
            <a:ext cx="3549428" cy="38474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63" name="Google Shape;363;p33"/>
          <p:cNvSpPr txBox="1"/>
          <p:nvPr/>
        </p:nvSpPr>
        <p:spPr>
          <a:xfrm>
            <a:off x="1312533" y="1740825"/>
            <a:ext cx="32337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9.    To continue with t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he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applica</a:t>
            </a:r>
            <a:r>
              <a:rPr lang="en-US" dirty="0" err="1">
                <a:latin typeface="Roboto"/>
                <a:ea typeface="Roboto"/>
                <a:cs typeface="Roboto"/>
                <a:sym typeface="Roboto"/>
              </a:rPr>
              <a:t>ti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on, select Coverage State &amp; Year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4" name="Google Shape;3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>
            <a:spLocks noGrp="1"/>
          </p:cNvSpPr>
          <p:nvPr>
            <p:ph type="title"/>
          </p:nvPr>
        </p:nvSpPr>
        <p:spPr>
          <a:xfrm>
            <a:off x="0" y="16766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On Exchange (FFM)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3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3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34"/>
          <p:cNvSpPr/>
          <p:nvPr/>
        </p:nvSpPr>
        <p:spPr>
          <a:xfrm>
            <a:off x="2993600" y="1182550"/>
            <a:ext cx="2113200" cy="45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4"/>
          <p:cNvSpPr/>
          <p:nvPr/>
        </p:nvSpPr>
        <p:spPr>
          <a:xfrm>
            <a:off x="4537950" y="1508200"/>
            <a:ext cx="640800" cy="63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4"/>
          <p:cNvSpPr/>
          <p:nvPr/>
        </p:nvSpPr>
        <p:spPr>
          <a:xfrm>
            <a:off x="5106800" y="1449925"/>
            <a:ext cx="162000" cy="400500"/>
          </a:xfrm>
          <a:prstGeom prst="rect">
            <a:avLst/>
          </a:prstGeom>
          <a:solidFill>
            <a:srgbClr val="F4F1F9"/>
          </a:solidFill>
          <a:ln w="9525" cap="flat" cmpd="sng">
            <a:solidFill>
              <a:srgbClr val="F4F1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38" y="1124601"/>
            <a:ext cx="2763723" cy="30862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79" name="Google Shape;379;p34"/>
          <p:cNvSpPr txBox="1"/>
          <p:nvPr/>
        </p:nvSpPr>
        <p:spPr>
          <a:xfrm>
            <a:off x="5922224" y="1472831"/>
            <a:ext cx="3233700" cy="133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10. Enter Member Information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9"/>
            </a:pPr>
            <a:endParaRPr lang="en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i="1" dirty="0">
                <a:latin typeface="Roboto"/>
                <a:ea typeface="Roboto"/>
                <a:cs typeface="Roboto"/>
                <a:sym typeface="Roboto"/>
              </a:rPr>
              <a:t>This includes demographic, income, and other eligibility information for all members of household</a:t>
            </a:r>
          </a:p>
        </p:txBody>
      </p:sp>
      <p:pic>
        <p:nvPicPr>
          <p:cNvPr id="380" name="Google Shape;38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273" y="1124601"/>
            <a:ext cx="2717001" cy="2460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1" name="Google Shape;38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985FB4B-097B-9B45-8D89-CF48C2974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13390"/>
          <a:stretch/>
        </p:blipFill>
        <p:spPr bwMode="auto">
          <a:xfrm>
            <a:off x="1046286" y="907312"/>
            <a:ext cx="5110694" cy="371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143AD4-3EF7-2848-BA33-4A1A76C1A352}"/>
              </a:ext>
            </a:extLst>
          </p:cNvPr>
          <p:cNvSpPr txBox="1"/>
          <p:nvPr/>
        </p:nvSpPr>
        <p:spPr>
          <a:xfrm>
            <a:off x="5480690" y="1993799"/>
            <a:ext cx="3191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 Download Eligibility Results</a:t>
            </a:r>
          </a:p>
          <a:p>
            <a:endParaRPr lang="en-US" dirty="0"/>
          </a:p>
          <a:p>
            <a:r>
              <a:rPr lang="en-US" i="1" dirty="0"/>
              <a:t>Based on the information provided on the application, the Marketplace will determine if the client is eligible to enroll in Marketplace coverage and their eligibility for a subsidy</a:t>
            </a:r>
          </a:p>
        </p:txBody>
      </p:sp>
      <p:sp>
        <p:nvSpPr>
          <p:cNvPr id="6" name="Google Shape;370;p34">
            <a:extLst>
              <a:ext uri="{FF2B5EF4-FFF2-40B4-BE49-F238E27FC236}">
                <a16:creationId xmlns:a16="http://schemas.microsoft.com/office/drawing/2014/main" id="{2BAF0BD2-0687-614E-8950-0E8B1262A54B}"/>
              </a:ext>
            </a:extLst>
          </p:cNvPr>
          <p:cNvSpPr txBox="1">
            <a:spLocks noGrp="1"/>
          </p:cNvSpPr>
          <p:nvPr/>
        </p:nvSpPr>
        <p:spPr>
          <a:xfrm>
            <a:off x="0" y="146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Enrolling: On Exchange (FFM)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340;p32">
            <a:extLst>
              <a:ext uri="{FF2B5EF4-FFF2-40B4-BE49-F238E27FC236}">
                <a16:creationId xmlns:a16="http://schemas.microsoft.com/office/drawing/2014/main" id="{F9290787-65E6-D54D-8444-971EEC569ECE}"/>
              </a:ext>
            </a:extLst>
          </p:cNvPr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41;p32">
            <a:extLst>
              <a:ext uri="{FF2B5EF4-FFF2-40B4-BE49-F238E27FC236}">
                <a16:creationId xmlns:a16="http://schemas.microsoft.com/office/drawing/2014/main" id="{FA7A8C52-A226-5B4A-A3B4-E38BA1498CE0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" name="Google Shape;342;p32">
            <a:extLst>
              <a:ext uri="{FF2B5EF4-FFF2-40B4-BE49-F238E27FC236}">
                <a16:creationId xmlns:a16="http://schemas.microsoft.com/office/drawing/2014/main" id="{655F26F3-E6A7-8F42-8A83-F2DC26FD6E17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Google Shape;350;p32">
            <a:extLst>
              <a:ext uri="{FF2B5EF4-FFF2-40B4-BE49-F238E27FC236}">
                <a16:creationId xmlns:a16="http://schemas.microsoft.com/office/drawing/2014/main" id="{F598C594-18B3-6345-BA92-1536D7D077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49;p32">
            <a:extLst>
              <a:ext uri="{FF2B5EF4-FFF2-40B4-BE49-F238E27FC236}">
                <a16:creationId xmlns:a16="http://schemas.microsoft.com/office/drawing/2014/main" id="{DEF4E3B9-4C4D-DD4A-A186-31822CE208F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649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4645C7A-748C-6148-8C07-19C47A4A9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2" r="23308" b="29712"/>
          <a:stretch/>
        </p:blipFill>
        <p:spPr bwMode="auto">
          <a:xfrm>
            <a:off x="911775" y="684754"/>
            <a:ext cx="3725774" cy="28566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55EB389-8FA8-314E-AEB1-35DF19B31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r="22087" b="12884"/>
          <a:stretch/>
        </p:blipFill>
        <p:spPr bwMode="auto">
          <a:xfrm>
            <a:off x="4775773" y="1081681"/>
            <a:ext cx="3500017" cy="32819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B460F9-0DC7-7041-8404-FD8D2F535179}"/>
              </a:ext>
            </a:extLst>
          </p:cNvPr>
          <p:cNvSpPr txBox="1"/>
          <p:nvPr/>
        </p:nvSpPr>
        <p:spPr>
          <a:xfrm>
            <a:off x="2774662" y="382010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 Confirm plan</a:t>
            </a:r>
          </a:p>
        </p:txBody>
      </p:sp>
      <p:sp>
        <p:nvSpPr>
          <p:cNvPr id="5" name="Google Shape;370;p34">
            <a:extLst>
              <a:ext uri="{FF2B5EF4-FFF2-40B4-BE49-F238E27FC236}">
                <a16:creationId xmlns:a16="http://schemas.microsoft.com/office/drawing/2014/main" id="{FA136D2D-B2DA-294C-93C0-6DAE168BE01C}"/>
              </a:ext>
            </a:extLst>
          </p:cNvPr>
          <p:cNvSpPr txBox="1">
            <a:spLocks noGrp="1"/>
          </p:cNvSpPr>
          <p:nvPr/>
        </p:nvSpPr>
        <p:spPr>
          <a:xfrm>
            <a:off x="-6450" y="160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Enrolling: On Exchange (FFM)</a:t>
            </a: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340;p32">
            <a:extLst>
              <a:ext uri="{FF2B5EF4-FFF2-40B4-BE49-F238E27FC236}">
                <a16:creationId xmlns:a16="http://schemas.microsoft.com/office/drawing/2014/main" id="{AA73EC76-A48B-214C-BFC4-115D762DD1C8}"/>
              </a:ext>
            </a:extLst>
          </p:cNvPr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41;p32">
            <a:extLst>
              <a:ext uri="{FF2B5EF4-FFF2-40B4-BE49-F238E27FC236}">
                <a16:creationId xmlns:a16="http://schemas.microsoft.com/office/drawing/2014/main" id="{B95EE007-C929-564A-87E9-D5E786466EF3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342;p32">
            <a:extLst>
              <a:ext uri="{FF2B5EF4-FFF2-40B4-BE49-F238E27FC236}">
                <a16:creationId xmlns:a16="http://schemas.microsoft.com/office/drawing/2014/main" id="{E492B50A-C7B7-6345-BC77-7F367A4DA37F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Google Shape;350;p32">
            <a:extLst>
              <a:ext uri="{FF2B5EF4-FFF2-40B4-BE49-F238E27FC236}">
                <a16:creationId xmlns:a16="http://schemas.microsoft.com/office/drawing/2014/main" id="{35B2E99A-A0C6-1B45-9129-35138AED7D8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49;p32">
            <a:extLst>
              <a:ext uri="{FF2B5EF4-FFF2-40B4-BE49-F238E27FC236}">
                <a16:creationId xmlns:a16="http://schemas.microsoft.com/office/drawing/2014/main" id="{1F81DDF6-2B89-D441-A17B-DBC86E45CC2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39FF17-0B42-FE49-ADCA-3197900916D4}"/>
              </a:ext>
            </a:extLst>
          </p:cNvPr>
          <p:cNvSpPr txBox="1"/>
          <p:nvPr/>
        </p:nvSpPr>
        <p:spPr>
          <a:xfrm>
            <a:off x="2162084" y="1511007"/>
            <a:ext cx="122515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2"/>
                </a:solidFill>
              </a:rPr>
              <a:t>Health First Bronze HMO</a:t>
            </a:r>
          </a:p>
        </p:txBody>
      </p:sp>
    </p:spTree>
    <p:extLst>
      <p:ext uri="{BB962C8B-B14F-4D97-AF65-F5344CB8AC3E}">
        <p14:creationId xmlns:p14="http://schemas.microsoft.com/office/powerpoint/2010/main" val="833034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>
            <a:spLocks noGrp="1"/>
          </p:cNvSpPr>
          <p:nvPr>
            <p:ph type="title"/>
          </p:nvPr>
        </p:nvSpPr>
        <p:spPr>
          <a:xfrm>
            <a:off x="47813" y="1709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On Exchange (FFM)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p3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0" name="Google Shape;390;p3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1" name="Google Shape;391;p35"/>
          <p:cNvSpPr/>
          <p:nvPr/>
        </p:nvSpPr>
        <p:spPr>
          <a:xfrm>
            <a:off x="2993600" y="1182550"/>
            <a:ext cx="2113200" cy="45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5"/>
          <p:cNvSpPr/>
          <p:nvPr/>
        </p:nvSpPr>
        <p:spPr>
          <a:xfrm>
            <a:off x="4537950" y="1508200"/>
            <a:ext cx="640800" cy="63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5"/>
          <p:cNvSpPr txBox="1"/>
          <p:nvPr/>
        </p:nvSpPr>
        <p:spPr>
          <a:xfrm>
            <a:off x="3119368" y="2060090"/>
            <a:ext cx="5807100" cy="1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13"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Review information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13"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Once reviewed, click Return to Broker Portal. </a:t>
            </a: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8" name="Google Shape;3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02" y="953925"/>
            <a:ext cx="2704515" cy="3339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9" name="Google Shape;3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5938" y="974775"/>
            <a:ext cx="4041724" cy="661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01" name="Google Shape;40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674540" flipH="1">
            <a:off x="6723273" y="1666581"/>
            <a:ext cx="1051123" cy="247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1;p36">
            <a:extLst>
              <a:ext uri="{FF2B5EF4-FFF2-40B4-BE49-F238E27FC236}">
                <a16:creationId xmlns:a16="http://schemas.microsoft.com/office/drawing/2014/main" id="{F93DAB08-63C1-8C4D-827B-9CD17C8D2779}"/>
              </a:ext>
            </a:extLst>
          </p:cNvPr>
          <p:cNvSpPr/>
          <p:nvPr/>
        </p:nvSpPr>
        <p:spPr>
          <a:xfrm>
            <a:off x="5158420" y="1187712"/>
            <a:ext cx="1728997" cy="272608"/>
          </a:xfrm>
          <a:prstGeom prst="rect">
            <a:avLst/>
          </a:prstGeom>
          <a:solidFill>
            <a:srgbClr val="4F50FF"/>
          </a:solidFill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chemeClr val="lt1"/>
                </a:solidFill>
              </a:rPr>
              <a:t>Return to Broker Portal</a:t>
            </a:r>
            <a:endParaRPr sz="5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8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Getting Started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>
            <a:spLocks noGrp="1"/>
          </p:cNvSpPr>
          <p:nvPr>
            <p:ph type="title"/>
          </p:nvPr>
        </p:nvSpPr>
        <p:spPr>
          <a:xfrm>
            <a:off x="0" y="16831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dirty="0"/>
              <a:t>Enrolling: On Exchange - Member Payment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3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Google Shape;355;p3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6" name="Google Shape;3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70" y="4311359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4"/>
          <p:cNvSpPr txBox="1"/>
          <p:nvPr/>
        </p:nvSpPr>
        <p:spPr>
          <a:xfrm>
            <a:off x="2649227" y="4629857"/>
            <a:ext cx="32221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 dirty="0">
                <a:solidFill>
                  <a:schemeClr val="dk1"/>
                </a:solidFill>
              </a:rPr>
              <a:t>For demonstration purposes ONLY, sample data is shown above</a:t>
            </a:r>
            <a:endParaRPr sz="8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grpSp>
        <p:nvGrpSpPr>
          <p:cNvPr id="359" name="Google Shape;359;p34"/>
          <p:cNvGrpSpPr/>
          <p:nvPr/>
        </p:nvGrpSpPr>
        <p:grpSpPr>
          <a:xfrm>
            <a:off x="5451905" y="624111"/>
            <a:ext cx="3094725" cy="3230350"/>
            <a:chOff x="356350" y="1013825"/>
            <a:chExt cx="3094725" cy="3230350"/>
          </a:xfrm>
        </p:grpSpPr>
        <p:pic>
          <p:nvPicPr>
            <p:cNvPr id="360" name="Google Shape;360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6350" y="1013825"/>
              <a:ext cx="3094725" cy="32303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361" name="Google Shape;361;p34"/>
            <p:cNvSpPr/>
            <p:nvPr/>
          </p:nvSpPr>
          <p:spPr>
            <a:xfrm>
              <a:off x="482424" y="1121075"/>
              <a:ext cx="2442481" cy="2589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Make a payment for Barbara Banks</a:t>
              </a:r>
              <a:endParaRPr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dirty="0">
                  <a:solidFill>
                    <a:srgbClr val="999999"/>
                  </a:solidFill>
                  <a:latin typeface="Roboto"/>
                  <a:ea typeface="Roboto"/>
                  <a:cs typeface="Roboto"/>
                  <a:sym typeface="Roboto"/>
                </a:rPr>
                <a:t>DOB: X/X/XXX OSCID: OSC0000000-00</a:t>
              </a:r>
              <a:endParaRPr sz="700" dirty="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67" name="Google Shape;367;p34"/>
          <p:cNvSpPr/>
          <p:nvPr/>
        </p:nvSpPr>
        <p:spPr>
          <a:xfrm rot="5400000">
            <a:off x="3812291" y="1866224"/>
            <a:ext cx="2766600" cy="2583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"/>
          <p:cNvSpPr txBox="1"/>
          <p:nvPr/>
        </p:nvSpPr>
        <p:spPr>
          <a:xfrm>
            <a:off x="158997" y="2985608"/>
            <a:ext cx="4834397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Brokers will see member details within their </a:t>
            </a: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BoB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after the application has been fully processed.</a:t>
            </a:r>
          </a:p>
          <a:p>
            <a:pPr lvl="0" algn="just">
              <a:spcAft>
                <a:spcPts val="600"/>
              </a:spcAft>
            </a:pP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 that time, brokers should navigate to the </a:t>
            </a:r>
            <a:r>
              <a:rPr lang="en-US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BoB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search for the appropriate member. Select </a:t>
            </a:r>
            <a:r>
              <a:rPr lang="en-US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a payment</a:t>
            </a:r>
            <a:r>
              <a:rPr lang="en-US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with the members banking/payment information, then enter the payment amount and method on behalf of your client</a:t>
            </a:r>
            <a:endParaRPr lang="en-US" sz="1100" dirty="0"/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E99255-DD0A-414D-AB51-C79081C78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1" y="696114"/>
            <a:ext cx="4937004" cy="11332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913DBC0-E201-B945-B979-F2E71FF4DD16}"/>
              </a:ext>
            </a:extLst>
          </p:cNvPr>
          <p:cNvSpPr txBox="1"/>
          <p:nvPr/>
        </p:nvSpPr>
        <p:spPr>
          <a:xfrm>
            <a:off x="369400" y="672470"/>
            <a:ext cx="508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pic>
        <p:nvPicPr>
          <p:cNvPr id="30" name="Picture 29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60DE7A2-7303-6B46-9FD9-9A669B1966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708" b="33069"/>
          <a:stretch/>
        </p:blipFill>
        <p:spPr>
          <a:xfrm>
            <a:off x="136130" y="1788524"/>
            <a:ext cx="4803147" cy="1198955"/>
          </a:xfrm>
          <a:prstGeom prst="rect">
            <a:avLst/>
          </a:prstGeom>
        </p:spPr>
      </p:pic>
      <p:sp>
        <p:nvSpPr>
          <p:cNvPr id="31" name="Google Shape;368;p34">
            <a:extLst>
              <a:ext uri="{FF2B5EF4-FFF2-40B4-BE49-F238E27FC236}">
                <a16:creationId xmlns:a16="http://schemas.microsoft.com/office/drawing/2014/main" id="{FED26FA0-FEE8-4F48-8E22-6D04E1DC20B2}"/>
              </a:ext>
            </a:extLst>
          </p:cNvPr>
          <p:cNvSpPr/>
          <p:nvPr/>
        </p:nvSpPr>
        <p:spPr>
          <a:xfrm>
            <a:off x="4117792" y="2708631"/>
            <a:ext cx="635567" cy="200232"/>
          </a:xfrm>
          <a:prstGeom prst="rect">
            <a:avLst/>
          </a:prstGeom>
          <a:noFill/>
          <a:ln w="38100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482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Post Enrollment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>
            <a:spLocks noGrp="1"/>
          </p:cNvSpPr>
          <p:nvPr>
            <p:ph type="title"/>
          </p:nvPr>
        </p:nvSpPr>
        <p:spPr>
          <a:xfrm>
            <a:off x="200376" y="27488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4" name="Google Shape;434;p3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6" name="Google Shape;436;p3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" name="Google Shape;437;p38"/>
          <p:cNvSpPr/>
          <p:nvPr/>
        </p:nvSpPr>
        <p:spPr>
          <a:xfrm>
            <a:off x="452575" y="962975"/>
            <a:ext cx="339900" cy="1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8"/>
          <p:cNvSpPr/>
          <p:nvPr/>
        </p:nvSpPr>
        <p:spPr>
          <a:xfrm>
            <a:off x="898675" y="9424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8"/>
          <p:cNvSpPr/>
          <p:nvPr/>
        </p:nvSpPr>
        <p:spPr>
          <a:xfrm>
            <a:off x="517675" y="1039075"/>
            <a:ext cx="274800" cy="1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8"/>
          <p:cNvSpPr txBox="1"/>
          <p:nvPr/>
        </p:nvSpPr>
        <p:spPr>
          <a:xfrm>
            <a:off x="423024" y="561239"/>
            <a:ext cx="8111375" cy="3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600"/>
              </a:spcAft>
              <a:buSzPts val="1600"/>
              <a:buFont typeface="Roboto"/>
              <a:buAutoNum type="arabicPeriod"/>
            </a:pPr>
            <a:r>
              <a:rPr lang="en" sz="1600" dirty="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Brokers will receive a confirmation email</a:t>
            </a:r>
            <a:endParaRPr sz="16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600"/>
              </a:spcAft>
              <a:buSzPts val="1600"/>
              <a:buFont typeface="Roboto"/>
              <a:buAutoNum type="arabicPeriod"/>
            </a:pPr>
            <a:r>
              <a:rPr lang="en" sz="1600" dirty="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Applications for </a:t>
            </a:r>
            <a:r>
              <a:rPr lang="en" sz="1600" u="sng" dirty="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off-exchange</a:t>
            </a:r>
            <a:r>
              <a:rPr lang="en" sz="1600" dirty="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clients will be processed within 1-3 business days</a:t>
            </a:r>
            <a:endParaRPr sz="16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600"/>
              </a:spcAft>
              <a:buSzPts val="1600"/>
              <a:buFont typeface="Roboto"/>
              <a:buAutoNum type="arabicPeriod"/>
            </a:pPr>
            <a:r>
              <a:rPr lang="en" sz="16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Applications for </a:t>
            </a:r>
            <a:r>
              <a:rPr lang="en" sz="1600" u="sng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on-exchange</a:t>
            </a:r>
            <a:r>
              <a:rPr lang="en" sz="16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clients will be processed within 7-10 business days</a:t>
            </a:r>
            <a:endParaRPr sz="16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600"/>
              </a:spcAft>
              <a:buSzPts val="1600"/>
              <a:buFont typeface="Roboto"/>
              <a:buAutoNum type="arabicPeriod"/>
            </a:pPr>
            <a:r>
              <a:rPr lang="en" sz="1600" dirty="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Brokers will see member details in their BoB within 3-10 business days</a:t>
            </a:r>
            <a:endParaRPr sz="16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600"/>
              </a:spcAft>
              <a:buSzPts val="1600"/>
              <a:buFont typeface="Roboto"/>
              <a:buAutoNum type="arabicPeriod"/>
            </a:pPr>
            <a:r>
              <a:rPr lang="en" sz="1600" dirty="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Members will receive their Welcome Kit 10 business days after their enrollment is accepted</a:t>
            </a:r>
            <a:endParaRPr sz="16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600"/>
              </a:spcAft>
              <a:buSzPts val="1600"/>
              <a:buFont typeface="Roboto"/>
              <a:buAutoNum type="arabicPeriod"/>
            </a:pPr>
            <a:r>
              <a:rPr lang="en" sz="1600" dirty="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Members will be able to access their Digital ID Card 24 hours post effectuation from their member portal </a:t>
            </a:r>
            <a:endParaRPr sz="16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1" name="Google Shape;4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9"/>
          <p:cNvSpPr/>
          <p:nvPr/>
        </p:nvSpPr>
        <p:spPr>
          <a:xfrm flipH="1">
            <a:off x="3117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9"/>
          <p:cNvSpPr/>
          <p:nvPr/>
        </p:nvSpPr>
        <p:spPr>
          <a:xfrm flipH="1">
            <a:off x="47112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Oscar’s Broker Support Team is here to help</a:t>
            </a:r>
            <a:endParaRPr dirty="0"/>
          </a:p>
        </p:txBody>
      </p:sp>
      <p:sp>
        <p:nvSpPr>
          <p:cNvPr id="450" name="Google Shape;450;p3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2" name="Google Shape;452;p3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3" name="Google Shape;45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9"/>
          <p:cNvSpPr txBox="1"/>
          <p:nvPr/>
        </p:nvSpPr>
        <p:spPr>
          <a:xfrm>
            <a:off x="342200" y="1616225"/>
            <a:ext cx="43380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Broker account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Appointment &amp; certification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Commissions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escalations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Eligibility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4F5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Member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 &amp; 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Network/Rx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5752200" y="3741513"/>
            <a:ext cx="21321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877-693-6489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5524800" y="3068400"/>
            <a:ext cx="25869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hf-brokers@plusoscar.com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39"/>
          <p:cNvSpPr txBox="1"/>
          <p:nvPr/>
        </p:nvSpPr>
        <p:spPr>
          <a:xfrm>
            <a:off x="4737900" y="1609175"/>
            <a:ext cx="41607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Monday through Friday 8:00am - 6:00pm EST</a:t>
            </a:r>
            <a:endParaRPr sz="1500" b="1">
              <a:solidFill>
                <a:srgbClr val="081458"/>
              </a:solidFill>
            </a:endParaRPr>
          </a:p>
        </p:txBody>
      </p:sp>
      <p:pic>
        <p:nvPicPr>
          <p:cNvPr id="458" name="Google Shape;45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821" y="2027000"/>
            <a:ext cx="924859" cy="9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9"/>
          <p:cNvSpPr txBox="1"/>
          <p:nvPr/>
        </p:nvSpPr>
        <p:spPr>
          <a:xfrm>
            <a:off x="4859400" y="3367350"/>
            <a:ext cx="39177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hf-brokercommissions@plusoscar.com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0" name="Google Shape;46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0BDC0B-7D52-435C-8678-6E2C4C59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30" y="1795346"/>
            <a:ext cx="2557654" cy="25945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21" name="Google Shape;621;p5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3" name="Google Shape;623;p5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4" name="Google Shape;62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8072" y="1730720"/>
            <a:ext cx="2821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Start at Oscar’s </a:t>
            </a:r>
            <a:r>
              <a:rPr lang="en-US" sz="1100" dirty="0">
                <a:latin typeface="Segoe UI" panose="020B0502040204020203" pitchFamily="34" charset="0"/>
                <a:hlinkClick r:id="rId7"/>
              </a:rPr>
              <a:t>Zendesk Help Center</a:t>
            </a:r>
            <a:endParaRPr lang="en-US" sz="1100" dirty="0">
              <a:latin typeface="Segoe UI" panose="020B0502040204020203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"Sign in" from the top right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CD61E5-7E1A-4B45-B888-319B1798786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657" y="2395018"/>
            <a:ext cx="2889475" cy="1427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D1E98-973E-4FDF-9732-E7E7404435A6}"/>
              </a:ext>
            </a:extLst>
          </p:cNvPr>
          <p:cNvSpPr txBox="1"/>
          <p:nvPr/>
        </p:nvSpPr>
        <p:spPr>
          <a:xfrm>
            <a:off x="5853545" y="1730720"/>
            <a:ext cx="29060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A pop-up window will prompt you to sign in. If you don’t have an account, select "Sign up" next to "New to Oscar Health?" 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Submit your full name and email address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the blue "Sign up" button. Look for an email to complete account set-up.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From your inbox, look for "Welcome to Oscar Health." Click the link to complete creating your password.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You can now successfully communicate to/from, via email, with Oscar.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697A4-B175-4856-9A0E-C996599AE89C}"/>
              </a:ext>
            </a:extLst>
          </p:cNvPr>
          <p:cNvSpPr/>
          <p:nvPr/>
        </p:nvSpPr>
        <p:spPr>
          <a:xfrm>
            <a:off x="2851192" y="2386951"/>
            <a:ext cx="256334" cy="1691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398376-3DA8-4E42-9638-A46D73A82FE1}"/>
              </a:ext>
            </a:extLst>
          </p:cNvPr>
          <p:cNvSpPr/>
          <p:nvPr/>
        </p:nvSpPr>
        <p:spPr>
          <a:xfrm>
            <a:off x="4052453" y="3684599"/>
            <a:ext cx="339436" cy="2086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30FD3-2300-4BC0-B5EF-74473AEC2708}"/>
              </a:ext>
            </a:extLst>
          </p:cNvPr>
          <p:cNvSpPr txBox="1"/>
          <p:nvPr/>
        </p:nvSpPr>
        <p:spPr>
          <a:xfrm>
            <a:off x="1454699" y="949321"/>
            <a:ext cx="717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</a:rPr>
              <a:t>In order for brokers to communicate with Oscar through the designated emails provided, you will need to create an account through Zendesk. Follow the below steps.</a:t>
            </a:r>
            <a:endParaRPr lang="en-US" dirty="0"/>
          </a:p>
        </p:txBody>
      </p:sp>
      <p:sp>
        <p:nvSpPr>
          <p:cNvPr id="23" name="Google Shape;449;p39">
            <a:extLst>
              <a:ext uri="{FF2B5EF4-FFF2-40B4-BE49-F238E27FC236}">
                <a16:creationId xmlns:a16="http://schemas.microsoft.com/office/drawing/2014/main" id="{B5412906-B469-46A2-9AB8-74399BA13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Creating Your Zendesk Account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949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00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Health First Health Plans Broker Services is available:</a:t>
            </a:r>
            <a:br>
              <a:rPr lang="en" sz="2800" dirty="0">
                <a:latin typeface="+mn-lt"/>
                <a:ea typeface="Roboto"/>
                <a:cs typeface="Roboto"/>
                <a:sym typeface="Roboto"/>
              </a:rPr>
            </a:b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Monday through Friday 8:00 a.m. </a:t>
            </a:r>
            <a:r>
              <a:rPr lang="en">
                <a:latin typeface="+mn-lt"/>
                <a:ea typeface="Roboto"/>
                <a:cs typeface="Roboto"/>
                <a:sym typeface="Roboto"/>
              </a:rPr>
              <a:t>to </a:t>
            </a:r>
            <a:r>
              <a:rPr lang="en" sz="2800">
                <a:latin typeface="+mn-lt"/>
                <a:ea typeface="Roboto"/>
                <a:cs typeface="Roboto"/>
                <a:sym typeface="Roboto"/>
              </a:rPr>
              <a:t>5:00 p.m.</a:t>
            </a:r>
            <a:endParaRPr dirty="0"/>
          </a:p>
        </p:txBody>
      </p:sp>
      <p:sp>
        <p:nvSpPr>
          <p:cNvPr id="434" name="Google Shape;434;p3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6" name="Google Shape;436;p3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38"/>
          <p:cNvSpPr/>
          <p:nvPr/>
        </p:nvSpPr>
        <p:spPr>
          <a:xfrm>
            <a:off x="898675" y="9424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8"/>
          <p:cNvSpPr txBox="1"/>
          <p:nvPr/>
        </p:nvSpPr>
        <p:spPr>
          <a:xfrm>
            <a:off x="311700" y="1814026"/>
            <a:ext cx="7572475" cy="188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For questions contact us at: </a:t>
            </a:r>
            <a:br>
              <a:rPr lang="en" sz="2000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321.434.5265 or 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  <a:hlinkClick r:id="rId3"/>
              </a:rPr>
              <a:t>HFBroker@HF.org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1" name="Google Shape;4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95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65" y="2492960"/>
            <a:ext cx="3529332" cy="22060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1878" y="1278476"/>
            <a:ext cx="338019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From the public website, locate the Broker Portal login page:                                       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1. </a:t>
            </a:r>
            <a:r>
              <a:rPr lang="en" dirty="0">
                <a:hlinkClick r:id="rId6"/>
              </a:rPr>
              <a:t>myHFHP.org </a:t>
            </a:r>
            <a:r>
              <a:rPr lang="en" dirty="0"/>
              <a:t>or </a:t>
            </a:r>
            <a:r>
              <a:rPr lang="en" dirty="0">
                <a:hlinkClick r:id="rId7"/>
              </a:rPr>
              <a:t>myAHPlan.com</a:t>
            </a:r>
            <a:endParaRPr lang="en" dirty="0"/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2. </a:t>
            </a:r>
            <a:r>
              <a:rPr lang="en-US" dirty="0"/>
              <a:t>C</a:t>
            </a:r>
            <a:r>
              <a:rPr lang="en" dirty="0"/>
              <a:t>lick “Login”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3. Click “Broker”</a:t>
            </a: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4. Log in</a:t>
            </a:r>
          </a:p>
          <a:p>
            <a:pPr marL="139700">
              <a:spcAft>
                <a:spcPts val="600"/>
              </a:spcAft>
              <a:buSzPts val="1400"/>
            </a:pPr>
            <a:endParaRPr lang="en" dirty="0">
              <a:solidFill>
                <a:schemeClr val="dk1"/>
              </a:solidFill>
            </a:endParaRPr>
          </a:p>
          <a:p>
            <a:pPr marL="139700">
              <a:spcAft>
                <a:spcPts val="600"/>
              </a:spcAft>
              <a:buSzPts val="1400"/>
            </a:pPr>
            <a:r>
              <a:rPr lang="en" i="1" dirty="0">
                <a:solidFill>
                  <a:schemeClr val="dk1"/>
                </a:solidFill>
              </a:rPr>
              <a:t>Note: Google Chrome is recommended</a:t>
            </a:r>
          </a:p>
          <a:p>
            <a:pPr marL="139700" lvl="0">
              <a:spcAft>
                <a:spcPts val="600"/>
              </a:spcAft>
              <a:buSzPts val="1400"/>
            </a:pPr>
            <a:endParaRPr lang="en" dirty="0"/>
          </a:p>
        </p:txBody>
      </p:sp>
      <p:sp>
        <p:nvSpPr>
          <p:cNvPr id="24" name="Google Shape;129;p21">
            <a:extLst>
              <a:ext uri="{FF2B5EF4-FFF2-40B4-BE49-F238E27FC236}">
                <a16:creationId xmlns:a16="http://schemas.microsoft.com/office/drawing/2014/main" id="{84227A54-B126-4FDC-B008-CB01B8E79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00" y="212246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Getting Started – Log In</a:t>
            </a:r>
            <a:endParaRPr dirty="0"/>
          </a:p>
        </p:txBody>
      </p:sp>
      <p:pic>
        <p:nvPicPr>
          <p:cNvPr id="5" name="Picture 4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66670CAC-2039-4145-8450-BA4C1880F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963" y="1243007"/>
            <a:ext cx="4018753" cy="2003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A46A42-3DEF-408D-A1D8-D195E08114D2}"/>
              </a:ext>
            </a:extLst>
          </p:cNvPr>
          <p:cNvSpPr/>
          <p:nvPr/>
        </p:nvSpPr>
        <p:spPr>
          <a:xfrm>
            <a:off x="7419109" y="1433945"/>
            <a:ext cx="374073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784F4-3D39-438B-BDD1-D650B326247D}"/>
              </a:ext>
            </a:extLst>
          </p:cNvPr>
          <p:cNvSpPr/>
          <p:nvPr/>
        </p:nvSpPr>
        <p:spPr>
          <a:xfrm>
            <a:off x="7467601" y="1896515"/>
            <a:ext cx="438718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88625" y="2063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Locating your </a:t>
            </a:r>
            <a:r>
              <a:rPr lang="en" dirty="0" err="1"/>
              <a:t>BoB</a:t>
            </a:r>
            <a:endParaRPr dirty="0"/>
          </a:p>
        </p:txBody>
      </p:sp>
      <p:sp>
        <p:nvSpPr>
          <p:cNvPr id="107" name="Google Shape;107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" name="Google Shape;109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4920200" y="1032284"/>
            <a:ext cx="30000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begin, select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book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via the top navigation bar of the broker portal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-US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Then, select “Enroll new policy”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9"/>
          <p:cNvGrpSpPr/>
          <p:nvPr/>
        </p:nvGrpSpPr>
        <p:grpSpPr>
          <a:xfrm>
            <a:off x="387567" y="969859"/>
            <a:ext cx="4392307" cy="2348878"/>
            <a:chOff x="387575" y="969850"/>
            <a:chExt cx="5665300" cy="3136438"/>
          </a:xfrm>
        </p:grpSpPr>
        <p:pic>
          <p:nvPicPr>
            <p:cNvPr id="113" name="Google Shape;113;p19"/>
            <p:cNvPicPr preferRelativeResize="0"/>
            <p:nvPr/>
          </p:nvPicPr>
          <p:blipFill rotWithShape="1">
            <a:blip r:embed="rId4">
              <a:alphaModFix/>
            </a:blip>
            <a:srcRect b="19967"/>
            <a:stretch/>
          </p:blipFill>
          <p:spPr>
            <a:xfrm>
              <a:off x="387575" y="969850"/>
              <a:ext cx="5665300" cy="313643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4" name="Google Shape;114;p19"/>
            <p:cNvSpPr/>
            <p:nvPr/>
          </p:nvSpPr>
          <p:spPr>
            <a:xfrm>
              <a:off x="4378650" y="969850"/>
              <a:ext cx="573600" cy="236100"/>
            </a:xfrm>
            <a:prstGeom prst="rect">
              <a:avLst/>
            </a:prstGeom>
            <a:noFill/>
            <a:ln w="3810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5" name="Google Shape;11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2788" y="2480325"/>
              <a:ext cx="5534874" cy="15345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965" y="3618025"/>
            <a:ext cx="8220260" cy="1139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9" name="Google Shape;11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28794" flipH="1">
            <a:off x="3857592" y="569522"/>
            <a:ext cx="2197405" cy="42537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7253193" y="4295367"/>
            <a:ext cx="1048500" cy="41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5701145" y="3701049"/>
            <a:ext cx="1421205" cy="12149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4344" y="3661600"/>
            <a:ext cx="748006" cy="1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388975" y="1474505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1765975" y="1813250"/>
            <a:ext cx="15432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450" dirty="0">
              <a:solidFill>
                <a:schemeClr val="bg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3707006" flipH="1">
            <a:off x="4615119" y="3391038"/>
            <a:ext cx="2903983" cy="4253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1CF65C-C884-4782-A888-E3474BC68FF1}"/>
              </a:ext>
            </a:extLst>
          </p:cNvPr>
          <p:cNvSpPr txBox="1"/>
          <p:nvPr/>
        </p:nvSpPr>
        <p:spPr>
          <a:xfrm>
            <a:off x="5791199" y="2622406"/>
            <a:ext cx="3415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Historical data (2021 plan information) will not be populated in the Broker Portal. Member payment information will need reestablished.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Checking Eligibility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60087" y="2086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Enrolling: Check Eligibility</a:t>
            </a:r>
            <a:endParaRPr dirty="0"/>
          </a:p>
        </p:txBody>
      </p:sp>
      <p:sp>
        <p:nvSpPr>
          <p:cNvPr id="136" name="Google Shape;136;p2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2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4340394"/>
            <a:ext cx="1082477" cy="4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136675" y="10948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542750" y="3245725"/>
            <a:ext cx="686700" cy="24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250" y="962975"/>
            <a:ext cx="3582176" cy="3825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4" name="Google Shape;144;p21"/>
          <p:cNvSpPr txBox="1"/>
          <p:nvPr/>
        </p:nvSpPr>
        <p:spPr>
          <a:xfrm>
            <a:off x="3955473" y="1094874"/>
            <a:ext cx="4895427" cy="32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Enter the potential member’s zip code</a:t>
            </a:r>
          </a:p>
          <a:p>
            <a:pPr marL="342900" indent="-342900">
              <a:spcAft>
                <a:spcPts val="1200"/>
              </a:spcAft>
              <a:buFont typeface="Arial"/>
              <a:buAutoNum type="arabicPeriod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Select the correct enrollment year (ex. 2022)</a:t>
            </a:r>
          </a:p>
          <a:p>
            <a:pPr marL="342900" indent="-342900">
              <a:spcAft>
                <a:spcPts val="1200"/>
              </a:spcAft>
              <a:buFont typeface="Arial"/>
              <a:buAutoNum type="arabicPeriod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Select coverage start date (ex. January 1, 2022)</a:t>
            </a:r>
          </a:p>
          <a:p>
            <a:pPr marL="342900" indent="-342900">
              <a:spcAft>
                <a:spcPts val="1200"/>
              </a:spcAft>
              <a:buFont typeface="Arial"/>
              <a:buAutoNum type="arabicPeriod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Enter subsidy eligibility information (household size, and income)</a:t>
            </a:r>
          </a:p>
          <a:p>
            <a:pPr marL="342900" indent="-342900">
              <a:spcAft>
                <a:spcPts val="1200"/>
              </a:spcAft>
              <a:buFont typeface="Arial"/>
              <a:buAutoNum type="arabicPeriod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Select coverage type</a:t>
            </a:r>
          </a:p>
          <a:p>
            <a:pPr marL="342900" indent="-342900">
              <a:spcAft>
                <a:spcPts val="1200"/>
              </a:spcAft>
              <a:buFont typeface="Arial"/>
              <a:buAutoNum type="arabicPeriod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Enter potential member’s date of birth</a:t>
            </a:r>
          </a:p>
          <a:p>
            <a:pPr marL="342900" indent="-342900">
              <a:spcAft>
                <a:spcPts val="1200"/>
              </a:spcAft>
              <a:buFont typeface="Arial"/>
              <a:buAutoNum type="arabicPeriod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Confirm broker information (ex. NPN) - </a:t>
            </a:r>
            <a:r>
              <a:rPr lang="en-US" i="1" dirty="0">
                <a:latin typeface="Roboto"/>
                <a:ea typeface="Roboto"/>
                <a:cs typeface="Roboto"/>
                <a:sym typeface="Roboto"/>
              </a:rPr>
              <a:t>this should auto populate</a:t>
            </a:r>
          </a:p>
          <a:p>
            <a:pPr marL="342900" indent="-342900">
              <a:spcAft>
                <a:spcPts val="1200"/>
              </a:spcAft>
              <a:buFont typeface="Arial"/>
              <a:buAutoNum type="arabicPeriod"/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Select “Next: select plan”</a:t>
            </a:r>
            <a:endParaRPr lang="en-US" i="1" dirty="0">
              <a:latin typeface="Roboto"/>
              <a:ea typeface="Roboto"/>
              <a:cs typeface="Roboto"/>
              <a:sym typeface="Roboto"/>
            </a:endParaRPr>
          </a:p>
          <a:p>
            <a:endParaRPr lang="en-US" sz="1300" dirty="0"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buFont typeface="Arial"/>
              <a:buAutoNum type="arabicPeriod"/>
            </a:pPr>
            <a:endParaRPr lang="en-US" sz="1300" dirty="0"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buFont typeface="Arial"/>
              <a:buAutoNum type="arabicPeriod"/>
            </a:pPr>
            <a:endParaRPr lang="en-US" sz="1300" dirty="0"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buFont typeface="Arial"/>
              <a:buAutoNum type="arabicPeriod"/>
            </a:pPr>
            <a:endParaRPr lang="en-US" sz="1300" dirty="0"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buFont typeface="Arial"/>
              <a:buAutoNum type="arabicPeriod"/>
            </a:pPr>
            <a:endParaRPr lang="en-US" sz="1300" dirty="0"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12875" y="962975"/>
            <a:ext cx="274800" cy="1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226025" y="4595669"/>
            <a:ext cx="490200" cy="1767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921050" y="1913325"/>
            <a:ext cx="1309800" cy="1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chemeClr val="bg2"/>
                </a:solidFill>
              </a:rPr>
              <a:t>2022</a:t>
            </a:r>
            <a:endParaRPr sz="400" dirty="0">
              <a:solidFill>
                <a:schemeClr val="bg2"/>
              </a:solidFill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854575" y="2154750"/>
            <a:ext cx="631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dirty="0">
                <a:solidFill>
                  <a:schemeClr val="bg2"/>
                </a:solidFill>
              </a:rPr>
              <a:t>January 1 2022</a:t>
            </a:r>
            <a:endParaRPr sz="400" dirty="0">
              <a:solidFill>
                <a:schemeClr val="bg2"/>
              </a:solidFill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1300" y="1002908"/>
            <a:ext cx="381000" cy="9196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/>
          <p:nvPr/>
        </p:nvSpPr>
        <p:spPr>
          <a:xfrm>
            <a:off x="2371175" y="1001625"/>
            <a:ext cx="419400" cy="1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Off Exchange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66223" y="23966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Enrolling: Off Exchange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2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9" name="Google Shape;179;p2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t="15576"/>
          <a:stretch/>
        </p:blipFill>
        <p:spPr>
          <a:xfrm>
            <a:off x="511550" y="1069791"/>
            <a:ext cx="5236225" cy="30977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2" name="Google Shape;182;p23"/>
          <p:cNvSpPr txBox="1"/>
          <p:nvPr/>
        </p:nvSpPr>
        <p:spPr>
          <a:xfrm>
            <a:off x="6264239" y="1038393"/>
            <a:ext cx="2589909" cy="230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Review plan options. </a:t>
            </a: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Roboto"/>
              <a:ea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Roboto"/>
                <a:ea typeface="Roboto"/>
                <a:sym typeface="Roboto"/>
              </a:rPr>
              <a:t>Click the down arrow next to each plan to review additional plan details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Roboto"/>
              <a:ea typeface="Roboto"/>
              <a:sym typeface="Roboto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dirty="0">
                <a:latin typeface="Roboto"/>
                <a:ea typeface="Roboto"/>
                <a:sym typeface="Roboto"/>
              </a:rPr>
              <a:t>Select a plan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Roboto"/>
              <a:ea typeface="Roboto"/>
              <a:sym typeface="Robo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3.     Select “Next: enrollment”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510377" flipH="1">
            <a:off x="5244914" y="1877657"/>
            <a:ext cx="1121996" cy="44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8D8056-6E21-AE49-B345-3FB2ECFB4FDA}"/>
              </a:ext>
            </a:extLst>
          </p:cNvPr>
          <p:cNvSpPr txBox="1"/>
          <p:nvPr/>
        </p:nvSpPr>
        <p:spPr>
          <a:xfrm>
            <a:off x="913525" y="2815381"/>
            <a:ext cx="1225156" cy="1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" dirty="0"/>
              <a:t>AdventHealth GYM ACCESS Bronze HMO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4873E-D151-DB40-9996-09F72D0D75CD}"/>
              </a:ext>
            </a:extLst>
          </p:cNvPr>
          <p:cNvSpPr txBox="1"/>
          <p:nvPr/>
        </p:nvSpPr>
        <p:spPr>
          <a:xfrm>
            <a:off x="913525" y="2998336"/>
            <a:ext cx="1225156" cy="1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" dirty="0">
                <a:solidFill>
                  <a:schemeClr val="bg2"/>
                </a:solidFill>
              </a:rPr>
              <a:t>Health First Silver HMO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7CC539-8F4A-5F44-ACB8-0DB3C58A63F1}"/>
              </a:ext>
            </a:extLst>
          </p:cNvPr>
          <p:cNvSpPr txBox="1"/>
          <p:nvPr/>
        </p:nvSpPr>
        <p:spPr>
          <a:xfrm>
            <a:off x="913525" y="3181291"/>
            <a:ext cx="1225156" cy="1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" dirty="0">
                <a:solidFill>
                  <a:schemeClr val="bg2"/>
                </a:solidFill>
              </a:rPr>
              <a:t>Health First Silver HMO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38389-32E3-8544-BACB-8A316CF98DEE}"/>
              </a:ext>
            </a:extLst>
          </p:cNvPr>
          <p:cNvSpPr txBox="1"/>
          <p:nvPr/>
        </p:nvSpPr>
        <p:spPr>
          <a:xfrm>
            <a:off x="913525" y="3367665"/>
            <a:ext cx="1225156" cy="1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" dirty="0">
                <a:solidFill>
                  <a:schemeClr val="bg2"/>
                </a:solidFill>
              </a:rPr>
              <a:t>Health First Silver HMO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C1788F-9F35-C240-80B0-560F0DBE0CCE}"/>
              </a:ext>
            </a:extLst>
          </p:cNvPr>
          <p:cNvSpPr txBox="1"/>
          <p:nvPr/>
        </p:nvSpPr>
        <p:spPr>
          <a:xfrm>
            <a:off x="913525" y="3553681"/>
            <a:ext cx="1225156" cy="1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" dirty="0">
                <a:solidFill>
                  <a:schemeClr val="bg2"/>
                </a:solidFill>
              </a:rPr>
              <a:t>Health First GYM ACCESS Gold HMO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10DDD4-09D8-1249-9E88-A3EDE5CEC4AE}"/>
              </a:ext>
            </a:extLst>
          </p:cNvPr>
          <p:cNvSpPr txBox="1"/>
          <p:nvPr/>
        </p:nvSpPr>
        <p:spPr>
          <a:xfrm>
            <a:off x="913525" y="3736236"/>
            <a:ext cx="1225156" cy="1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" dirty="0">
                <a:solidFill>
                  <a:schemeClr val="bg2"/>
                </a:solidFill>
              </a:rPr>
              <a:t>Health First GYM ACCESS Gold HMO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9C491-94E3-6A48-B69D-E98FE517BD11}"/>
              </a:ext>
            </a:extLst>
          </p:cNvPr>
          <p:cNvSpPr txBox="1"/>
          <p:nvPr/>
        </p:nvSpPr>
        <p:spPr>
          <a:xfrm>
            <a:off x="913525" y="2612986"/>
            <a:ext cx="1225156" cy="1461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50" dirty="0">
                <a:solidFill>
                  <a:schemeClr val="bg2"/>
                </a:solidFill>
              </a:rPr>
              <a:t>AdventHealth GYM ACCESS Bronze HMO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2AFB90-B7A2-4543-858B-1DD82DF8D4DB}"/>
              </a:ext>
            </a:extLst>
          </p:cNvPr>
          <p:cNvSpPr txBox="1"/>
          <p:nvPr/>
        </p:nvSpPr>
        <p:spPr>
          <a:xfrm>
            <a:off x="2228206" y="2618688"/>
            <a:ext cx="442835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" dirty="0">
                <a:solidFill>
                  <a:schemeClr val="bg2"/>
                </a:solidFill>
              </a:rPr>
              <a:t>BRONZE</a:t>
            </a:r>
          </a:p>
        </p:txBody>
      </p:sp>
      <p:sp>
        <p:nvSpPr>
          <p:cNvPr id="20" name="Google Shape;286;p28">
            <a:extLst>
              <a:ext uri="{FF2B5EF4-FFF2-40B4-BE49-F238E27FC236}">
                <a16:creationId xmlns:a16="http://schemas.microsoft.com/office/drawing/2014/main" id="{5CE4ABE0-192C-3B4F-87B9-E9A63749E9B2}"/>
              </a:ext>
            </a:extLst>
          </p:cNvPr>
          <p:cNvSpPr txBox="1"/>
          <p:nvPr/>
        </p:nvSpPr>
        <p:spPr>
          <a:xfrm>
            <a:off x="2671041" y="4602580"/>
            <a:ext cx="3758059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 dirty="0"/>
              <a:t>For demonstration purposes ONLY, sample plan data is shown above</a:t>
            </a:r>
            <a:endParaRPr sz="9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9956</TotalTime>
  <Words>1538</Words>
  <Application>Microsoft Office PowerPoint</Application>
  <PresentationFormat>On-screen Show (16:9)</PresentationFormat>
  <Paragraphs>207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Roboto</vt:lpstr>
      <vt:lpstr>Segoe UI</vt:lpstr>
      <vt:lpstr>Times New Roman</vt:lpstr>
      <vt:lpstr>Simple Light</vt:lpstr>
      <vt:lpstr>PowerPoint Presentation</vt:lpstr>
      <vt:lpstr>PowerPoint Presentation</vt:lpstr>
      <vt:lpstr>PowerPoint Presentation</vt:lpstr>
      <vt:lpstr>Getting Started – Log In</vt:lpstr>
      <vt:lpstr>Locating your BoB</vt:lpstr>
      <vt:lpstr>PowerPoint Presentation</vt:lpstr>
      <vt:lpstr>Enrolling: Check Eligibility</vt:lpstr>
      <vt:lpstr>PowerPoint Presentation</vt:lpstr>
      <vt:lpstr>Enrolling: Off Exchange </vt:lpstr>
      <vt:lpstr>Enrolling: Off Exchange  </vt:lpstr>
      <vt:lpstr>Enrolling: Off Exchange </vt:lpstr>
      <vt:lpstr>Enrolling: Off Exchange </vt:lpstr>
      <vt:lpstr>Enrolling: Off Exchange - Member Payment </vt:lpstr>
      <vt:lpstr>PowerPoint Presentation</vt:lpstr>
      <vt:lpstr>Enrolling: On Exchange  </vt:lpstr>
      <vt:lpstr>Enrolling: On Exchange  </vt:lpstr>
      <vt:lpstr>Enrolling: On Exchange – Broker Registration  </vt:lpstr>
      <vt:lpstr>Enrolling: On Exchange – Broker Registration </vt:lpstr>
      <vt:lpstr>Enrolling: On Exchange – Broker Registration </vt:lpstr>
      <vt:lpstr>Enrolling: On Exchange – Broker Registration  </vt:lpstr>
      <vt:lpstr>Enrolling: On Exchange – Broker Registration  </vt:lpstr>
      <vt:lpstr>Enrolling: On Exchange (FFM)  </vt:lpstr>
      <vt:lpstr>Enrolling: On Exchange (FFM)  </vt:lpstr>
      <vt:lpstr>PowerPoint Presentation</vt:lpstr>
      <vt:lpstr>Enrolling: On Exchange (FFM)  </vt:lpstr>
      <vt:lpstr>Enrolling: On Exchange (FFM)  </vt:lpstr>
      <vt:lpstr>PowerPoint Presentation</vt:lpstr>
      <vt:lpstr>PowerPoint Presentation</vt:lpstr>
      <vt:lpstr>Enrolling: On Exchange (FFM)  </vt:lpstr>
      <vt:lpstr>Enrolling: On Exchange - Member Payment </vt:lpstr>
      <vt:lpstr>PowerPoint Presentation</vt:lpstr>
      <vt:lpstr>Next Steps </vt:lpstr>
      <vt:lpstr>Oscar’s Broker Support Team is here to help</vt:lpstr>
      <vt:lpstr>Creating Your Zendesk Account</vt:lpstr>
      <vt:lpstr>Health First Health Plans Broker Services is available: Monday through Friday 8:00 a.m. to 5:00 p.m.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Cole, Jennifer</cp:lastModifiedBy>
  <cp:revision>40</cp:revision>
  <dcterms:modified xsi:type="dcterms:W3CDTF">2021-10-14T12:28:10Z</dcterms:modified>
</cp:coreProperties>
</file>